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notesSlides/notesSlide4.xml" ContentType="application/vnd.openxmlformats-officedocument.presentationml.notesSlide+xml"/>
  <Override PartName="/ppt/tags/tag4.xml" ContentType="application/vnd.openxmlformats-officedocument.presentationml.tags+xml"/>
  <Override PartName="/ppt/notesSlides/notesSlide5.xml" ContentType="application/vnd.openxmlformats-officedocument.presentationml.notesSlide+xml"/>
  <Override PartName="/ppt/tags/tag5.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6.xml" ContentType="application/vnd.openxmlformats-officedocument.presentationml.tags+xml"/>
  <Override PartName="/ppt/notesSlides/notesSlide12.xml" ContentType="application/vnd.openxmlformats-officedocument.presentationml.notesSlide+xml"/>
  <Override PartName="/ppt/tags/tag7.xml" ContentType="application/vnd.openxmlformats-officedocument.presentationml.tags+xml"/>
  <Override PartName="/ppt/notesSlides/notesSlide13.xml" ContentType="application/vnd.openxmlformats-officedocument.presentationml.notesSlide+xml"/>
  <Override PartName="/ppt/tags/tag8.xml" ContentType="application/vnd.openxmlformats-officedocument.presentationml.tags+xml"/>
  <Override PartName="/ppt/notesSlides/notesSlide14.xml" ContentType="application/vnd.openxmlformats-officedocument.presentationml.notesSlide+xml"/>
  <Override PartName="/ppt/tags/tag9.xml" ContentType="application/vnd.openxmlformats-officedocument.presentationml.tags+xml"/>
  <Override PartName="/ppt/notesSlides/notesSlide15.xml" ContentType="application/vnd.openxmlformats-officedocument.presentationml.notesSlide+xml"/>
  <Override PartName="/ppt/tags/tag10.xml" ContentType="application/vnd.openxmlformats-officedocument.presentationml.tags+xml"/>
  <Override PartName="/ppt/notesSlides/notesSlide16.xml" ContentType="application/vnd.openxmlformats-officedocument.presentationml.notesSlide+xml"/>
  <Override PartName="/ppt/tags/tag11.xml" ContentType="application/vnd.openxmlformats-officedocument.presentationml.tags+xml"/>
  <Override PartName="/ppt/notesSlides/notesSlide17.xml" ContentType="application/vnd.openxmlformats-officedocument.presentationml.notesSlide+xml"/>
  <Override PartName="/ppt/tags/tag12.xml" ContentType="application/vnd.openxmlformats-officedocument.presentationml.tags+xml"/>
  <Override PartName="/ppt/notesSlides/notesSlide18.xml" ContentType="application/vnd.openxmlformats-officedocument.presentationml.notesSlide+xml"/>
  <Override PartName="/ppt/tags/tag13.xml" ContentType="application/vnd.openxmlformats-officedocument.presentationml.tags+xml"/>
  <Override PartName="/ppt/notesSlides/notesSlide19.xml" ContentType="application/vnd.openxmlformats-officedocument.presentationml.notesSlide+xml"/>
  <Override PartName="/ppt/tags/tag14.xml" ContentType="application/vnd.openxmlformats-officedocument.presentationml.tags+xml"/>
  <Override PartName="/ppt/notesSlides/notesSlide20.xml" ContentType="application/vnd.openxmlformats-officedocument.presentationml.notesSlide+xml"/>
  <Override PartName="/ppt/tags/tag15.xml" ContentType="application/vnd.openxmlformats-officedocument.presentationml.tags+xml"/>
  <Override PartName="/ppt/notesSlides/notesSlide21.xml" ContentType="application/vnd.openxmlformats-officedocument.presentationml.notesSlide+xml"/>
  <Override PartName="/ppt/tags/tag16.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ags/tag17.xml" ContentType="application/vnd.openxmlformats-officedocument.presentationml.tag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tags/tag18.xml" ContentType="application/vnd.openxmlformats-officedocument.presentationml.tags+xml"/>
  <Override PartName="/ppt/notesSlides/notesSlide27.xml" ContentType="application/vnd.openxmlformats-officedocument.presentationml.notesSlide+xml"/>
  <Override PartName="/ppt/tags/tag19.xml" ContentType="application/vnd.openxmlformats-officedocument.presentationml.tags+xml"/>
  <Override PartName="/ppt/notesSlides/notesSlide28.xml" ContentType="application/vnd.openxmlformats-officedocument.presentationml.notesSlide+xml"/>
  <Override PartName="/ppt/tags/tag20.xml" ContentType="application/vnd.openxmlformats-officedocument.presentationml.tags+xml"/>
  <Override PartName="/ppt/notesSlides/notesSlide29.xml" ContentType="application/vnd.openxmlformats-officedocument.presentationml.notesSlide+xml"/>
  <Override PartName="/ppt/tags/tag21.xml" ContentType="application/vnd.openxmlformats-officedocument.presentationml.tags+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tags/tag22.xml" ContentType="application/vnd.openxmlformats-officedocument.presentationml.tags+xml"/>
  <Override PartName="/ppt/notesSlides/notesSlide32.xml" ContentType="application/vnd.openxmlformats-officedocument.presentationml.notesSlide+xml"/>
  <Override PartName="/ppt/tags/tag23.xml" ContentType="application/vnd.openxmlformats-officedocument.presentationml.tags+xml"/>
  <Override PartName="/ppt/notesSlides/notesSlide33.xml" ContentType="application/vnd.openxmlformats-officedocument.presentationml.notesSlide+xml"/>
  <Override PartName="/ppt/tags/tag24.xml" ContentType="application/vnd.openxmlformats-officedocument.presentationml.tags+xml"/>
  <Override PartName="/ppt/notesSlides/notesSlide34.xml" ContentType="application/vnd.openxmlformats-officedocument.presentationml.notesSlide+xml"/>
  <Override PartName="/ppt/tags/tag25.xml" ContentType="application/vnd.openxmlformats-officedocument.presentationml.tags+xml"/>
  <Override PartName="/ppt/notesSlides/notesSlide35.xml" ContentType="application/vnd.openxmlformats-officedocument.presentationml.notesSlide+xml"/>
  <Override PartName="/ppt/tags/tag26.xml" ContentType="application/vnd.openxmlformats-officedocument.presentationml.tags+xml"/>
  <Override PartName="/ppt/notesSlides/notesSlide36.xml" ContentType="application/vnd.openxmlformats-officedocument.presentationml.notesSlide+xml"/>
  <Override PartName="/ppt/tags/tag27.xml" ContentType="application/vnd.openxmlformats-officedocument.presentationml.tags+xml"/>
  <Override PartName="/ppt/notesSlides/notesSlide37.xml" ContentType="application/vnd.openxmlformats-officedocument.presentationml.notesSlide+xml"/>
  <Override PartName="/ppt/tags/tag28.xml" ContentType="application/vnd.openxmlformats-officedocument.presentationml.tags+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tags/tag29.xml" ContentType="application/vnd.openxmlformats-officedocument.presentationml.tags+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8" r:id="rId1"/>
  </p:sldMasterIdLst>
  <p:notesMasterIdLst>
    <p:notesMasterId r:id="rId111"/>
  </p:notesMasterIdLst>
  <p:handoutMasterIdLst>
    <p:handoutMasterId r:id="rId112"/>
  </p:handoutMasterIdLst>
  <p:sldIdLst>
    <p:sldId id="311" r:id="rId2"/>
    <p:sldId id="356" r:id="rId3"/>
    <p:sldId id="508" r:id="rId4"/>
    <p:sldId id="340" r:id="rId5"/>
    <p:sldId id="509" r:id="rId6"/>
    <p:sldId id="507" r:id="rId7"/>
    <p:sldId id="506" r:id="rId8"/>
    <p:sldId id="350" r:id="rId9"/>
    <p:sldId id="366" r:id="rId10"/>
    <p:sldId id="367" r:id="rId11"/>
    <p:sldId id="368" r:id="rId12"/>
    <p:sldId id="370" r:id="rId13"/>
    <p:sldId id="353" r:id="rId14"/>
    <p:sldId id="371" r:id="rId15"/>
    <p:sldId id="372" r:id="rId16"/>
    <p:sldId id="373" r:id="rId17"/>
    <p:sldId id="374" r:id="rId18"/>
    <p:sldId id="375" r:id="rId19"/>
    <p:sldId id="376" r:id="rId20"/>
    <p:sldId id="377" r:id="rId21"/>
    <p:sldId id="447" r:id="rId22"/>
    <p:sldId id="429" r:id="rId23"/>
    <p:sldId id="430" r:id="rId24"/>
    <p:sldId id="431" r:id="rId25"/>
    <p:sldId id="378" r:id="rId26"/>
    <p:sldId id="398" r:id="rId27"/>
    <p:sldId id="399" r:id="rId28"/>
    <p:sldId id="400" r:id="rId29"/>
    <p:sldId id="432" r:id="rId30"/>
    <p:sldId id="354" r:id="rId31"/>
    <p:sldId id="439" r:id="rId32"/>
    <p:sldId id="440" r:id="rId33"/>
    <p:sldId id="441" r:id="rId34"/>
    <p:sldId id="442" r:id="rId35"/>
    <p:sldId id="443" r:id="rId36"/>
    <p:sldId id="448" r:id="rId37"/>
    <p:sldId id="445" r:id="rId38"/>
    <p:sldId id="446" r:id="rId39"/>
    <p:sldId id="355" r:id="rId40"/>
    <p:sldId id="392" r:id="rId41"/>
    <p:sldId id="396" r:id="rId42"/>
    <p:sldId id="449" r:id="rId43"/>
    <p:sldId id="395" r:id="rId44"/>
    <p:sldId id="393" r:id="rId45"/>
    <p:sldId id="394" r:id="rId46"/>
    <p:sldId id="397" r:id="rId47"/>
    <p:sldId id="450" r:id="rId48"/>
    <p:sldId id="451" r:id="rId49"/>
    <p:sldId id="383" r:id="rId50"/>
    <p:sldId id="384" r:id="rId51"/>
    <p:sldId id="452" r:id="rId52"/>
    <p:sldId id="453" r:id="rId53"/>
    <p:sldId id="456" r:id="rId54"/>
    <p:sldId id="473" r:id="rId55"/>
    <p:sldId id="458" r:id="rId56"/>
    <p:sldId id="402" r:id="rId57"/>
    <p:sldId id="403" r:id="rId58"/>
    <p:sldId id="404" r:id="rId59"/>
    <p:sldId id="405" r:id="rId60"/>
    <p:sldId id="406" r:id="rId61"/>
    <p:sldId id="407" r:id="rId62"/>
    <p:sldId id="408" r:id="rId63"/>
    <p:sldId id="409" r:id="rId64"/>
    <p:sldId id="410" r:id="rId65"/>
    <p:sldId id="412" r:id="rId66"/>
    <p:sldId id="413" r:id="rId67"/>
    <p:sldId id="411" r:id="rId68"/>
    <p:sldId id="414" r:id="rId69"/>
    <p:sldId id="415" r:id="rId70"/>
    <p:sldId id="416" r:id="rId71"/>
    <p:sldId id="417" r:id="rId72"/>
    <p:sldId id="418" r:id="rId73"/>
    <p:sldId id="419" r:id="rId74"/>
    <p:sldId id="420" r:id="rId75"/>
    <p:sldId id="421" r:id="rId76"/>
    <p:sldId id="422" r:id="rId77"/>
    <p:sldId id="479" r:id="rId78"/>
    <p:sldId id="423" r:id="rId79"/>
    <p:sldId id="460" r:id="rId80"/>
    <p:sldId id="485" r:id="rId81"/>
    <p:sldId id="482" r:id="rId82"/>
    <p:sldId id="486" r:id="rId83"/>
    <p:sldId id="424" r:id="rId84"/>
    <p:sldId id="461" r:id="rId85"/>
    <p:sldId id="427" r:id="rId86"/>
    <p:sldId id="464" r:id="rId87"/>
    <p:sldId id="484" r:id="rId88"/>
    <p:sldId id="480" r:id="rId89"/>
    <p:sldId id="481" r:id="rId90"/>
    <p:sldId id="488" r:id="rId91"/>
    <p:sldId id="428" r:id="rId92"/>
    <p:sldId id="465" r:id="rId93"/>
    <p:sldId id="491" r:id="rId94"/>
    <p:sldId id="492" r:id="rId95"/>
    <p:sldId id="487" r:id="rId96"/>
    <p:sldId id="489" r:id="rId97"/>
    <p:sldId id="490" r:id="rId98"/>
    <p:sldId id="478" r:id="rId99"/>
    <p:sldId id="496" r:id="rId100"/>
    <p:sldId id="386" r:id="rId101"/>
    <p:sldId id="467" r:id="rId102"/>
    <p:sldId id="498" r:id="rId103"/>
    <p:sldId id="504" r:id="rId104"/>
    <p:sldId id="503" r:id="rId105"/>
    <p:sldId id="387" r:id="rId106"/>
    <p:sldId id="470" r:id="rId107"/>
    <p:sldId id="388" r:id="rId108"/>
    <p:sldId id="471" r:id="rId109"/>
    <p:sldId id="389" r:id="rId110"/>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0504D"/>
    <a:srgbClr val="FF8200"/>
    <a:srgbClr val="BF5700"/>
    <a:srgbClr val="1D1A36"/>
    <a:srgbClr val="1E4B87"/>
    <a:srgbClr val="262626"/>
    <a:srgbClr val="1B306B"/>
    <a:srgbClr val="FFCC00"/>
    <a:srgbClr val="F8F8F8"/>
    <a:srgbClr val="EEECE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688" autoAdjust="0"/>
    <p:restoredTop sz="96412" autoAdjust="0"/>
  </p:normalViewPr>
  <p:slideViewPr>
    <p:cSldViewPr>
      <p:cViewPr varScale="1">
        <p:scale>
          <a:sx n="124" d="100"/>
          <a:sy n="124" d="100"/>
        </p:scale>
        <p:origin x="376" y="176"/>
      </p:cViewPr>
      <p:guideLst>
        <p:guide orient="horz" pos="2160"/>
        <p:guide pos="2880"/>
      </p:guideLst>
    </p:cSldViewPr>
  </p:slideViewPr>
  <p:outlineViewPr>
    <p:cViewPr>
      <p:scale>
        <a:sx n="33" d="100"/>
        <a:sy n="33" d="100"/>
      </p:scale>
      <p:origin x="0" y="-5658"/>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88" d="100"/>
          <a:sy n="88" d="100"/>
        </p:scale>
        <p:origin x="2964" y="9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handoutMaster" Target="handoutMasters/handoutMaster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presProps" Target="pres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82E5D4B-232C-4B2F-B0D2-1B933425618E}" type="doc">
      <dgm:prSet loTypeId="urn:microsoft.com/office/officeart/2005/8/layout/cycle2" loCatId="cycle" qsTypeId="urn:microsoft.com/office/officeart/2005/8/quickstyle/simple1" qsCatId="simple" csTypeId="urn:microsoft.com/office/officeart/2005/8/colors/accent1_2" csCatId="accent1" phldr="1"/>
      <dgm:spPr/>
      <dgm:t>
        <a:bodyPr/>
        <a:lstStyle/>
        <a:p>
          <a:endParaRPr lang="en-US"/>
        </a:p>
      </dgm:t>
    </dgm:pt>
    <dgm:pt modelId="{8869E698-9464-4642-9ED1-FEF274C57CDD}">
      <dgm:prSet phldrT="[Text]" custT="1"/>
      <dgm:spPr>
        <a:solidFill>
          <a:schemeClr val="accent2">
            <a:lumMod val="75000"/>
          </a:schemeClr>
        </a:solidFill>
      </dgm:spPr>
      <dgm:t>
        <a:bodyPr/>
        <a:lstStyle/>
        <a:p>
          <a:r>
            <a:rPr lang="en-US" sz="2800" b="0" dirty="0"/>
            <a:t>Randomly Select a Zip Code</a:t>
          </a:r>
        </a:p>
      </dgm:t>
    </dgm:pt>
    <dgm:pt modelId="{F34F839D-D558-4C26-8EF0-BF2B2AAC6E03}" type="parTrans" cxnId="{1528130D-DFF7-4091-AEFF-B1D9DB3F1947}">
      <dgm:prSet/>
      <dgm:spPr/>
      <dgm:t>
        <a:bodyPr/>
        <a:lstStyle/>
        <a:p>
          <a:endParaRPr lang="en-US"/>
        </a:p>
      </dgm:t>
    </dgm:pt>
    <dgm:pt modelId="{8D5F5951-BC63-4FA0-B729-FB9BCCC80CF8}" type="sibTrans" cxnId="{1528130D-DFF7-4091-AEFF-B1D9DB3F1947}">
      <dgm:prSet/>
      <dgm:spPr/>
      <dgm:t>
        <a:bodyPr/>
        <a:lstStyle/>
        <a:p>
          <a:endParaRPr lang="en-US"/>
        </a:p>
      </dgm:t>
    </dgm:pt>
    <dgm:pt modelId="{E344583B-A17A-4B35-B994-E1D2E1A84C26}">
      <dgm:prSet phldrT="[Text]" custT="1"/>
      <dgm:spPr>
        <a:solidFill>
          <a:schemeClr val="accent2">
            <a:lumMod val="75000"/>
          </a:schemeClr>
        </a:solidFill>
      </dgm:spPr>
      <dgm:t>
        <a:bodyPr/>
        <a:lstStyle/>
        <a:p>
          <a:r>
            <a:rPr lang="en-US" sz="2800" b="0" dirty="0"/>
            <a:t>Create an API Request</a:t>
          </a:r>
        </a:p>
      </dgm:t>
    </dgm:pt>
    <dgm:pt modelId="{F1559FE0-5685-4205-B437-5E365372FB20}" type="parTrans" cxnId="{D59AEC75-4B31-493C-9D17-C3F27DF15BA0}">
      <dgm:prSet/>
      <dgm:spPr/>
      <dgm:t>
        <a:bodyPr/>
        <a:lstStyle/>
        <a:p>
          <a:endParaRPr lang="en-US"/>
        </a:p>
      </dgm:t>
    </dgm:pt>
    <dgm:pt modelId="{371723C8-30E9-482D-8C30-4CC0BBE72A56}" type="sibTrans" cxnId="{D59AEC75-4B31-493C-9D17-C3F27DF15BA0}">
      <dgm:prSet/>
      <dgm:spPr/>
      <dgm:t>
        <a:bodyPr/>
        <a:lstStyle/>
        <a:p>
          <a:endParaRPr lang="en-US"/>
        </a:p>
      </dgm:t>
    </dgm:pt>
    <dgm:pt modelId="{1D0072E5-71BF-4AE6-A3A7-F69231ED2D4E}">
      <dgm:prSet phldrT="[Text]" custT="1"/>
      <dgm:spPr>
        <a:solidFill>
          <a:schemeClr val="accent2">
            <a:lumMod val="75000"/>
          </a:schemeClr>
        </a:solidFill>
      </dgm:spPr>
      <dgm:t>
        <a:bodyPr/>
        <a:lstStyle/>
        <a:p>
          <a:r>
            <a:rPr lang="en-US" sz="2800" b="0" dirty="0"/>
            <a:t>Save the Output to a Data Frame</a:t>
          </a:r>
        </a:p>
      </dgm:t>
    </dgm:pt>
    <dgm:pt modelId="{9EE1DAD9-8518-40BE-A228-4D0493BB2ED5}" type="parTrans" cxnId="{CE3496A4-D38E-4A0E-9EAA-0EB4F4917F53}">
      <dgm:prSet/>
      <dgm:spPr/>
      <dgm:t>
        <a:bodyPr/>
        <a:lstStyle/>
        <a:p>
          <a:endParaRPr lang="en-US"/>
        </a:p>
      </dgm:t>
    </dgm:pt>
    <dgm:pt modelId="{C964F096-6A3C-42E8-A3ED-AFCF78B4CF24}" type="sibTrans" cxnId="{CE3496A4-D38E-4A0E-9EAA-0EB4F4917F53}">
      <dgm:prSet/>
      <dgm:spPr/>
      <dgm:t>
        <a:bodyPr/>
        <a:lstStyle/>
        <a:p>
          <a:endParaRPr lang="en-US"/>
        </a:p>
      </dgm:t>
    </dgm:pt>
    <dgm:pt modelId="{8D55AD13-8881-489F-9A96-580E9077EF59}" type="pres">
      <dgm:prSet presAssocID="{782E5D4B-232C-4B2F-B0D2-1B933425618E}" presName="cycle" presStyleCnt="0">
        <dgm:presLayoutVars>
          <dgm:dir/>
          <dgm:resizeHandles val="exact"/>
        </dgm:presLayoutVars>
      </dgm:prSet>
      <dgm:spPr/>
    </dgm:pt>
    <dgm:pt modelId="{2D1472E7-7C09-473C-AFF6-9E50083577BC}" type="pres">
      <dgm:prSet presAssocID="{8869E698-9464-4642-9ED1-FEF274C57CDD}" presName="node" presStyleLbl="node1" presStyleIdx="0" presStyleCnt="3" custScaleX="214031">
        <dgm:presLayoutVars>
          <dgm:bulletEnabled val="1"/>
        </dgm:presLayoutVars>
      </dgm:prSet>
      <dgm:spPr/>
    </dgm:pt>
    <dgm:pt modelId="{3045DCFD-68AF-4C2C-AD04-95F5E573E712}" type="pres">
      <dgm:prSet presAssocID="{8D5F5951-BC63-4FA0-B729-FB9BCCC80CF8}" presName="sibTrans" presStyleLbl="sibTrans2D1" presStyleIdx="0" presStyleCnt="3"/>
      <dgm:spPr/>
    </dgm:pt>
    <dgm:pt modelId="{51E13621-93A3-4389-9B04-D1C2CA6DB853}" type="pres">
      <dgm:prSet presAssocID="{8D5F5951-BC63-4FA0-B729-FB9BCCC80CF8}" presName="connectorText" presStyleLbl="sibTrans2D1" presStyleIdx="0" presStyleCnt="3"/>
      <dgm:spPr/>
    </dgm:pt>
    <dgm:pt modelId="{4B6BC5F9-A82B-4AA6-94BC-D665EA964779}" type="pres">
      <dgm:prSet presAssocID="{E344583B-A17A-4B35-B994-E1D2E1A84C26}" presName="node" presStyleLbl="node1" presStyleIdx="1" presStyleCnt="3" custScaleX="201721" custRadScaleRad="156751" custRadScaleInc="-18998">
        <dgm:presLayoutVars>
          <dgm:bulletEnabled val="1"/>
        </dgm:presLayoutVars>
      </dgm:prSet>
      <dgm:spPr/>
    </dgm:pt>
    <dgm:pt modelId="{280277F9-4166-44F8-A320-616E675FF9C4}" type="pres">
      <dgm:prSet presAssocID="{371723C8-30E9-482D-8C30-4CC0BBE72A56}" presName="sibTrans" presStyleLbl="sibTrans2D1" presStyleIdx="1" presStyleCnt="3"/>
      <dgm:spPr/>
    </dgm:pt>
    <dgm:pt modelId="{D4E648F3-A88B-47BA-BECE-AA55C5985665}" type="pres">
      <dgm:prSet presAssocID="{371723C8-30E9-482D-8C30-4CC0BBE72A56}" presName="connectorText" presStyleLbl="sibTrans2D1" presStyleIdx="1" presStyleCnt="3"/>
      <dgm:spPr/>
    </dgm:pt>
    <dgm:pt modelId="{24FE6C8B-440D-40D9-94AB-9C70A876FBFE}" type="pres">
      <dgm:prSet presAssocID="{1D0072E5-71BF-4AE6-A3A7-F69231ED2D4E}" presName="node" presStyleLbl="node1" presStyleIdx="2" presStyleCnt="3" custScaleX="201447" custRadScaleRad="143380" custRadScaleInc="15984">
        <dgm:presLayoutVars>
          <dgm:bulletEnabled val="1"/>
        </dgm:presLayoutVars>
      </dgm:prSet>
      <dgm:spPr/>
    </dgm:pt>
    <dgm:pt modelId="{492AE236-0A0B-42FD-B0B9-BC9EDA79DEA8}" type="pres">
      <dgm:prSet presAssocID="{C964F096-6A3C-42E8-A3ED-AFCF78B4CF24}" presName="sibTrans" presStyleLbl="sibTrans2D1" presStyleIdx="2" presStyleCnt="3"/>
      <dgm:spPr/>
    </dgm:pt>
    <dgm:pt modelId="{B18CFB06-AC11-47C6-8BEB-DE5EB9E67606}" type="pres">
      <dgm:prSet presAssocID="{C964F096-6A3C-42E8-A3ED-AFCF78B4CF24}" presName="connectorText" presStyleLbl="sibTrans2D1" presStyleIdx="2" presStyleCnt="3"/>
      <dgm:spPr/>
    </dgm:pt>
  </dgm:ptLst>
  <dgm:cxnLst>
    <dgm:cxn modelId="{72AA3004-D142-4F04-9B77-BD6ECD9A65AF}" type="presOf" srcId="{371723C8-30E9-482D-8C30-4CC0BBE72A56}" destId="{D4E648F3-A88B-47BA-BECE-AA55C5985665}" srcOrd="1" destOrd="0" presId="urn:microsoft.com/office/officeart/2005/8/layout/cycle2"/>
    <dgm:cxn modelId="{1528130D-DFF7-4091-AEFF-B1D9DB3F1947}" srcId="{782E5D4B-232C-4B2F-B0D2-1B933425618E}" destId="{8869E698-9464-4642-9ED1-FEF274C57CDD}" srcOrd="0" destOrd="0" parTransId="{F34F839D-D558-4C26-8EF0-BF2B2AAC6E03}" sibTransId="{8D5F5951-BC63-4FA0-B729-FB9BCCC80CF8}"/>
    <dgm:cxn modelId="{08740F0F-1341-4011-A751-090715C3ADF8}" type="presOf" srcId="{C964F096-6A3C-42E8-A3ED-AFCF78B4CF24}" destId="{492AE236-0A0B-42FD-B0B9-BC9EDA79DEA8}" srcOrd="0" destOrd="0" presId="urn:microsoft.com/office/officeart/2005/8/layout/cycle2"/>
    <dgm:cxn modelId="{B930311D-D136-4589-A381-6CC19E41DC89}" type="presOf" srcId="{371723C8-30E9-482D-8C30-4CC0BBE72A56}" destId="{280277F9-4166-44F8-A320-616E675FF9C4}" srcOrd="0" destOrd="0" presId="urn:microsoft.com/office/officeart/2005/8/layout/cycle2"/>
    <dgm:cxn modelId="{1C9FA32A-41DB-4741-A501-129347304EA4}" type="presOf" srcId="{8869E698-9464-4642-9ED1-FEF274C57CDD}" destId="{2D1472E7-7C09-473C-AFF6-9E50083577BC}" srcOrd="0" destOrd="0" presId="urn:microsoft.com/office/officeart/2005/8/layout/cycle2"/>
    <dgm:cxn modelId="{C6CE5353-0E9C-4E45-A31C-EB113717D846}" type="presOf" srcId="{8D5F5951-BC63-4FA0-B729-FB9BCCC80CF8}" destId="{3045DCFD-68AF-4C2C-AD04-95F5E573E712}" srcOrd="0" destOrd="0" presId="urn:microsoft.com/office/officeart/2005/8/layout/cycle2"/>
    <dgm:cxn modelId="{69D5A86B-06E1-46A9-A9AD-AF49A53D7BE5}" type="presOf" srcId="{1D0072E5-71BF-4AE6-A3A7-F69231ED2D4E}" destId="{24FE6C8B-440D-40D9-94AB-9C70A876FBFE}" srcOrd="0" destOrd="0" presId="urn:microsoft.com/office/officeart/2005/8/layout/cycle2"/>
    <dgm:cxn modelId="{EA17D06C-E314-4D6D-9DB8-2A3EE0DED365}" type="presOf" srcId="{C964F096-6A3C-42E8-A3ED-AFCF78B4CF24}" destId="{B18CFB06-AC11-47C6-8BEB-DE5EB9E67606}" srcOrd="1" destOrd="0" presId="urn:microsoft.com/office/officeart/2005/8/layout/cycle2"/>
    <dgm:cxn modelId="{D59AEC75-4B31-493C-9D17-C3F27DF15BA0}" srcId="{782E5D4B-232C-4B2F-B0D2-1B933425618E}" destId="{E344583B-A17A-4B35-B994-E1D2E1A84C26}" srcOrd="1" destOrd="0" parTransId="{F1559FE0-5685-4205-B437-5E365372FB20}" sibTransId="{371723C8-30E9-482D-8C30-4CC0BBE72A56}"/>
    <dgm:cxn modelId="{2AC15883-8B83-44BA-9BD0-8A983DC94FDB}" type="presOf" srcId="{8D5F5951-BC63-4FA0-B729-FB9BCCC80CF8}" destId="{51E13621-93A3-4389-9B04-D1C2CA6DB853}" srcOrd="1" destOrd="0" presId="urn:microsoft.com/office/officeart/2005/8/layout/cycle2"/>
    <dgm:cxn modelId="{CE3496A4-D38E-4A0E-9EAA-0EB4F4917F53}" srcId="{782E5D4B-232C-4B2F-B0D2-1B933425618E}" destId="{1D0072E5-71BF-4AE6-A3A7-F69231ED2D4E}" srcOrd="2" destOrd="0" parTransId="{9EE1DAD9-8518-40BE-A228-4D0493BB2ED5}" sibTransId="{C964F096-6A3C-42E8-A3ED-AFCF78B4CF24}"/>
    <dgm:cxn modelId="{3FDEC9CE-45C0-4E38-B0B3-C090E1CF7D36}" type="presOf" srcId="{E344583B-A17A-4B35-B994-E1D2E1A84C26}" destId="{4B6BC5F9-A82B-4AA6-94BC-D665EA964779}" srcOrd="0" destOrd="0" presId="urn:microsoft.com/office/officeart/2005/8/layout/cycle2"/>
    <dgm:cxn modelId="{56E172EB-6268-4CC1-806C-62422B0EE691}" type="presOf" srcId="{782E5D4B-232C-4B2F-B0D2-1B933425618E}" destId="{8D55AD13-8881-489F-9A96-580E9077EF59}" srcOrd="0" destOrd="0" presId="urn:microsoft.com/office/officeart/2005/8/layout/cycle2"/>
    <dgm:cxn modelId="{1B5CCB5E-1DC0-497C-ADEA-91840C1452E0}" type="presParOf" srcId="{8D55AD13-8881-489F-9A96-580E9077EF59}" destId="{2D1472E7-7C09-473C-AFF6-9E50083577BC}" srcOrd="0" destOrd="0" presId="urn:microsoft.com/office/officeart/2005/8/layout/cycle2"/>
    <dgm:cxn modelId="{FB4A986B-9171-4357-B6CD-DC04E2F37B9A}" type="presParOf" srcId="{8D55AD13-8881-489F-9A96-580E9077EF59}" destId="{3045DCFD-68AF-4C2C-AD04-95F5E573E712}" srcOrd="1" destOrd="0" presId="urn:microsoft.com/office/officeart/2005/8/layout/cycle2"/>
    <dgm:cxn modelId="{A79B4839-BFB0-4D81-AAF7-EFD4EE5329E7}" type="presParOf" srcId="{3045DCFD-68AF-4C2C-AD04-95F5E573E712}" destId="{51E13621-93A3-4389-9B04-D1C2CA6DB853}" srcOrd="0" destOrd="0" presId="urn:microsoft.com/office/officeart/2005/8/layout/cycle2"/>
    <dgm:cxn modelId="{58E0B334-07CB-424B-9776-52AC4DD6C8BD}" type="presParOf" srcId="{8D55AD13-8881-489F-9A96-580E9077EF59}" destId="{4B6BC5F9-A82B-4AA6-94BC-D665EA964779}" srcOrd="2" destOrd="0" presId="urn:microsoft.com/office/officeart/2005/8/layout/cycle2"/>
    <dgm:cxn modelId="{56329BCF-6381-4690-A92B-A609D9E2FB41}" type="presParOf" srcId="{8D55AD13-8881-489F-9A96-580E9077EF59}" destId="{280277F9-4166-44F8-A320-616E675FF9C4}" srcOrd="3" destOrd="0" presId="urn:microsoft.com/office/officeart/2005/8/layout/cycle2"/>
    <dgm:cxn modelId="{F7D1DEE5-C465-4633-8C67-6C31831B4120}" type="presParOf" srcId="{280277F9-4166-44F8-A320-616E675FF9C4}" destId="{D4E648F3-A88B-47BA-BECE-AA55C5985665}" srcOrd="0" destOrd="0" presId="urn:microsoft.com/office/officeart/2005/8/layout/cycle2"/>
    <dgm:cxn modelId="{D2DB040B-C31A-466E-829D-6B756759B013}" type="presParOf" srcId="{8D55AD13-8881-489F-9A96-580E9077EF59}" destId="{24FE6C8B-440D-40D9-94AB-9C70A876FBFE}" srcOrd="4" destOrd="0" presId="urn:microsoft.com/office/officeart/2005/8/layout/cycle2"/>
    <dgm:cxn modelId="{A4DC2D54-E07E-4D67-B984-CF2CC7C0CC1E}" type="presParOf" srcId="{8D55AD13-8881-489F-9A96-580E9077EF59}" destId="{492AE236-0A0B-42FD-B0B9-BC9EDA79DEA8}" srcOrd="5" destOrd="0" presId="urn:microsoft.com/office/officeart/2005/8/layout/cycle2"/>
    <dgm:cxn modelId="{5E650DFE-4195-4626-98FC-5F7733913EDB}" type="presParOf" srcId="{492AE236-0A0B-42FD-B0B9-BC9EDA79DEA8}" destId="{B18CFB06-AC11-47C6-8BEB-DE5EB9E67606}" srcOrd="0" destOrd="0" presId="urn:microsoft.com/office/officeart/2005/8/layout/cycle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1472E7-7C09-473C-AFF6-9E50083577BC}">
      <dsp:nvSpPr>
        <dsp:cNvPr id="0" name=""/>
        <dsp:cNvSpPr/>
      </dsp:nvSpPr>
      <dsp:spPr>
        <a:xfrm>
          <a:off x="2315244" y="109"/>
          <a:ext cx="4147954" cy="1938015"/>
        </a:xfrm>
        <a:prstGeom prst="ellipse">
          <a:avLst/>
        </a:prstGeom>
        <a:solidFill>
          <a:schemeClr val="accent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en-US" sz="2800" b="0" kern="1200" dirty="0"/>
            <a:t>Randomly Select a Zip Code</a:t>
          </a:r>
        </a:p>
      </dsp:txBody>
      <dsp:txXfrm>
        <a:off x="2922698" y="283925"/>
        <a:ext cx="2933046" cy="1370383"/>
      </dsp:txXfrm>
    </dsp:sp>
    <dsp:sp modelId="{3045DCFD-68AF-4C2C-AD04-95F5E573E712}">
      <dsp:nvSpPr>
        <dsp:cNvPr id="0" name=""/>
        <dsp:cNvSpPr/>
      </dsp:nvSpPr>
      <dsp:spPr>
        <a:xfrm rot="2756724">
          <a:off x="5320157" y="1894764"/>
          <a:ext cx="562158" cy="65408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289050">
            <a:lnSpc>
              <a:spcPct val="90000"/>
            </a:lnSpc>
            <a:spcBef>
              <a:spcPct val="0"/>
            </a:spcBef>
            <a:spcAft>
              <a:spcPct val="35000"/>
            </a:spcAft>
            <a:buNone/>
          </a:pPr>
          <a:endParaRPr lang="en-US" sz="2900" kern="1200"/>
        </a:p>
      </dsp:txBody>
      <dsp:txXfrm>
        <a:off x="5345847" y="1964979"/>
        <a:ext cx="393511" cy="392448"/>
      </dsp:txXfrm>
    </dsp:sp>
    <dsp:sp modelId="{4B6BC5F9-A82B-4AA6-94BC-D665EA964779}">
      <dsp:nvSpPr>
        <dsp:cNvPr id="0" name=""/>
        <dsp:cNvSpPr/>
      </dsp:nvSpPr>
      <dsp:spPr>
        <a:xfrm>
          <a:off x="4871713" y="2519079"/>
          <a:ext cx="3909384" cy="1938015"/>
        </a:xfrm>
        <a:prstGeom prst="ellipse">
          <a:avLst/>
        </a:prstGeom>
        <a:solidFill>
          <a:schemeClr val="accent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en-US" sz="2800" b="0" kern="1200" dirty="0"/>
            <a:t>Create an API Request</a:t>
          </a:r>
        </a:p>
      </dsp:txBody>
      <dsp:txXfrm>
        <a:off x="5444229" y="2802895"/>
        <a:ext cx="2764352" cy="1370383"/>
      </dsp:txXfrm>
    </dsp:sp>
    <dsp:sp modelId="{280277F9-4166-44F8-A320-616E675FF9C4}">
      <dsp:nvSpPr>
        <dsp:cNvPr id="0" name=""/>
        <dsp:cNvSpPr/>
      </dsp:nvSpPr>
      <dsp:spPr>
        <a:xfrm rot="10799994">
          <a:off x="4281391" y="3161051"/>
          <a:ext cx="417160" cy="65408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289050">
            <a:lnSpc>
              <a:spcPct val="90000"/>
            </a:lnSpc>
            <a:spcBef>
              <a:spcPct val="0"/>
            </a:spcBef>
            <a:spcAft>
              <a:spcPct val="35000"/>
            </a:spcAft>
            <a:buNone/>
          </a:pPr>
          <a:endParaRPr lang="en-US" sz="2900" kern="1200"/>
        </a:p>
      </dsp:txBody>
      <dsp:txXfrm rot="10800000">
        <a:off x="4406539" y="3291867"/>
        <a:ext cx="292012" cy="392448"/>
      </dsp:txXfrm>
    </dsp:sp>
    <dsp:sp modelId="{24FE6C8B-440D-40D9-94AB-9C70A876FBFE}">
      <dsp:nvSpPr>
        <dsp:cNvPr id="0" name=""/>
        <dsp:cNvSpPr/>
      </dsp:nvSpPr>
      <dsp:spPr>
        <a:xfrm>
          <a:off x="180542" y="2519087"/>
          <a:ext cx="3904074" cy="1938015"/>
        </a:xfrm>
        <a:prstGeom prst="ellipse">
          <a:avLst/>
        </a:prstGeom>
        <a:solidFill>
          <a:schemeClr val="accent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en-US" sz="2800" b="0" kern="1200" dirty="0"/>
            <a:t>Save the Output to a Data Frame</a:t>
          </a:r>
        </a:p>
      </dsp:txBody>
      <dsp:txXfrm>
        <a:off x="752280" y="2802903"/>
        <a:ext cx="2760598" cy="1370383"/>
      </dsp:txXfrm>
    </dsp:sp>
    <dsp:sp modelId="{492AE236-0A0B-42FD-B0B9-BC9EDA79DEA8}">
      <dsp:nvSpPr>
        <dsp:cNvPr id="0" name=""/>
        <dsp:cNvSpPr/>
      </dsp:nvSpPr>
      <dsp:spPr>
        <a:xfrm rot="18711346">
          <a:off x="2983990" y="1916893"/>
          <a:ext cx="526358" cy="65408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289050">
            <a:lnSpc>
              <a:spcPct val="90000"/>
            </a:lnSpc>
            <a:spcBef>
              <a:spcPct val="0"/>
            </a:spcBef>
            <a:spcAft>
              <a:spcPct val="35000"/>
            </a:spcAft>
            <a:buNone/>
          </a:pPr>
          <a:endParaRPr lang="en-US" sz="2900" kern="1200"/>
        </a:p>
      </dsp:txBody>
      <dsp:txXfrm>
        <a:off x="3010261" y="2106516"/>
        <a:ext cx="368451" cy="392448"/>
      </dsp:txXfrm>
    </dsp:sp>
  </dsp:spTree>
</dsp:drawing>
</file>

<file path=ppt/diagrams/layout1.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5747" tIns="47873" rIns="95747" bIns="47873" numCol="1" rtlCol="0"/>
          <a:lstStyle>
            <a:lvl1pPr algn="l">
              <a:defRPr sz="1300"/>
            </a:lvl1pPr>
          </a:lstStyle>
          <a:p>
            <a:endParaRPr lang="en-US"/>
          </a:p>
        </p:txBody>
      </p:sp>
      <p:sp>
        <p:nvSpPr>
          <p:cNvPr id="3" name="Date Placeholder 2"/>
          <p:cNvSpPr>
            <a:spLocks noGrp="1"/>
          </p:cNvSpPr>
          <p:nvPr>
            <p:ph type="dt" sz="quarter" idx="1"/>
          </p:nvPr>
        </p:nvSpPr>
        <p:spPr>
          <a:xfrm>
            <a:off x="4143587" y="0"/>
            <a:ext cx="3169920" cy="480060"/>
          </a:xfrm>
          <a:prstGeom prst="rect">
            <a:avLst/>
          </a:prstGeom>
        </p:spPr>
        <p:txBody>
          <a:bodyPr vert="horz" lIns="95747" tIns="47873" rIns="95747" bIns="47873" numCol="1" rtlCol="0"/>
          <a:lstStyle>
            <a:lvl1pPr algn="r">
              <a:defRPr sz="1300"/>
            </a:lvl1pPr>
          </a:lstStyle>
          <a:p>
            <a:fld id="{51A969EA-8566-418D-AC96-BC5F6E9FAB6C}" type="datetimeFigureOut">
              <a:rPr lang="en-US" smtClean="0"/>
              <a:t>2/4/19</a:t>
            </a:fld>
            <a:endParaRPr lang="en-US"/>
          </a:p>
        </p:txBody>
      </p:sp>
      <p:sp>
        <p:nvSpPr>
          <p:cNvPr id="4" name="Footer Placeholder 3"/>
          <p:cNvSpPr>
            <a:spLocks noGrp="1"/>
          </p:cNvSpPr>
          <p:nvPr>
            <p:ph type="ftr" sz="quarter" idx="2"/>
          </p:nvPr>
        </p:nvSpPr>
        <p:spPr>
          <a:xfrm>
            <a:off x="0" y="9119474"/>
            <a:ext cx="3169920" cy="480060"/>
          </a:xfrm>
          <a:prstGeom prst="rect">
            <a:avLst/>
          </a:prstGeom>
        </p:spPr>
        <p:txBody>
          <a:bodyPr vert="horz" lIns="95747" tIns="47873" rIns="95747" bIns="47873" numCol="1" rtlCol="0" anchor="b"/>
          <a:lstStyle>
            <a:lvl1pPr algn="l">
              <a:defRPr sz="1300"/>
            </a:lvl1pPr>
          </a:lstStyle>
          <a:p>
            <a:endParaRPr lang="en-US"/>
          </a:p>
        </p:txBody>
      </p:sp>
      <p:sp>
        <p:nvSpPr>
          <p:cNvPr id="5" name="Slide Number Placeholder 4"/>
          <p:cNvSpPr>
            <a:spLocks noGrp="1"/>
          </p:cNvSpPr>
          <p:nvPr>
            <p:ph type="sldNum" sz="quarter" idx="3"/>
          </p:nvPr>
        </p:nvSpPr>
        <p:spPr>
          <a:xfrm>
            <a:off x="4143587" y="9119474"/>
            <a:ext cx="3169920" cy="480060"/>
          </a:xfrm>
          <a:prstGeom prst="rect">
            <a:avLst/>
          </a:prstGeom>
        </p:spPr>
        <p:txBody>
          <a:bodyPr vert="horz" lIns="95747" tIns="47873" rIns="95747" bIns="47873" numCol="1" rtlCol="0" anchor="b"/>
          <a:lstStyle>
            <a:lvl1pPr algn="r">
              <a:defRPr sz="1300"/>
            </a:lvl1pPr>
          </a:lstStyle>
          <a:p>
            <a:fld id="{EE82846E-1614-4B37-A9C4-3E0C2AE353DD}" type="slidenum">
              <a:rPr lang="en-US" smtClean="0"/>
              <a:t>‹#›</a:t>
            </a:fld>
            <a:endParaRPr lang="en-US"/>
          </a:p>
        </p:txBody>
      </p:sp>
    </p:spTree>
    <p:extLst>
      <p:ext uri="{BB962C8B-B14F-4D97-AF65-F5344CB8AC3E}">
        <p14:creationId xmlns:p14="http://schemas.microsoft.com/office/powerpoint/2010/main" val="337017360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5747" tIns="47873" rIns="95747" bIns="47873" numCol="1" rtlCol="0"/>
          <a:lstStyle>
            <a:lvl1pPr algn="l">
              <a:defRPr sz="1300"/>
            </a:lvl1pPr>
          </a:lstStyle>
          <a:p>
            <a:endParaRPr lang="en-US"/>
          </a:p>
        </p:txBody>
      </p:sp>
      <p:sp>
        <p:nvSpPr>
          <p:cNvPr id="3" name="Date Placeholder 2"/>
          <p:cNvSpPr>
            <a:spLocks noGrp="1"/>
          </p:cNvSpPr>
          <p:nvPr>
            <p:ph type="dt" idx="1"/>
          </p:nvPr>
        </p:nvSpPr>
        <p:spPr>
          <a:xfrm>
            <a:off x="4143587" y="0"/>
            <a:ext cx="3169920" cy="480060"/>
          </a:xfrm>
          <a:prstGeom prst="rect">
            <a:avLst/>
          </a:prstGeom>
        </p:spPr>
        <p:txBody>
          <a:bodyPr vert="horz" lIns="95747" tIns="47873" rIns="95747" bIns="47873" numCol="1" rtlCol="0"/>
          <a:lstStyle>
            <a:lvl1pPr algn="r">
              <a:defRPr sz="1300"/>
            </a:lvl1pPr>
          </a:lstStyle>
          <a:p>
            <a:fld id="{33B07B4B-74D8-4C42-A719-1F93879497F8}" type="datetimeFigureOut">
              <a:rPr lang="en-US" smtClean="0"/>
              <a:t>2/4/19</a:t>
            </a:fld>
            <a:endParaRPr lang="en-US"/>
          </a:p>
        </p:txBody>
      </p:sp>
      <p:sp>
        <p:nvSpPr>
          <p:cNvPr id="4" name="Slide Image Placeholder 3"/>
          <p:cNvSpPr>
            <a:spLocks noGrp="1" noRot="1" noChangeAspect="1"/>
          </p:cNvSpPr>
          <p:nvPr>
            <p:ph type="sldImg" idx="2"/>
          </p:nvPr>
        </p:nvSpPr>
        <p:spPr>
          <a:xfrm>
            <a:off x="1257300" y="719138"/>
            <a:ext cx="4800600" cy="3600450"/>
          </a:xfrm>
          <a:prstGeom prst="rect">
            <a:avLst/>
          </a:prstGeom>
          <a:noFill/>
          <a:ln w="12700">
            <a:solidFill>
              <a:prstClr val="black"/>
            </a:solidFill>
          </a:ln>
        </p:spPr>
        <p:txBody>
          <a:bodyPr vert="horz" lIns="95747" tIns="47873" rIns="95747" bIns="47873" numCol="1" rtlCol="0" anchor="ctr"/>
          <a:lstStyle/>
          <a:p>
            <a:endParaRPr lang="en-US"/>
          </a:p>
        </p:txBody>
      </p:sp>
      <p:sp>
        <p:nvSpPr>
          <p:cNvPr id="5" name="Notes Placeholder 4"/>
          <p:cNvSpPr>
            <a:spLocks noGrp="1"/>
          </p:cNvSpPr>
          <p:nvPr>
            <p:ph type="body" sz="quarter" idx="3"/>
          </p:nvPr>
        </p:nvSpPr>
        <p:spPr>
          <a:xfrm>
            <a:off x="731520" y="4560570"/>
            <a:ext cx="5852160" cy="4320540"/>
          </a:xfrm>
          <a:prstGeom prst="rect">
            <a:avLst/>
          </a:prstGeom>
        </p:spPr>
        <p:txBody>
          <a:bodyPr vert="horz" lIns="95747" tIns="47873" rIns="95747" bIns="47873" numCol="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4"/>
            <a:ext cx="3169920" cy="480060"/>
          </a:xfrm>
          <a:prstGeom prst="rect">
            <a:avLst/>
          </a:prstGeom>
        </p:spPr>
        <p:txBody>
          <a:bodyPr vert="horz" lIns="95747" tIns="47873" rIns="95747" bIns="47873" numCol="1"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4"/>
            <a:ext cx="3169920" cy="480060"/>
          </a:xfrm>
          <a:prstGeom prst="rect">
            <a:avLst/>
          </a:prstGeom>
        </p:spPr>
        <p:txBody>
          <a:bodyPr vert="horz" lIns="95747" tIns="47873" rIns="95747" bIns="47873" numCol="1" rtlCol="0" anchor="b"/>
          <a:lstStyle>
            <a:lvl1pPr algn="r">
              <a:defRPr sz="1300"/>
            </a:lvl1pPr>
          </a:lstStyle>
          <a:p>
            <a:fld id="{F4EE911A-504C-45E1-9DD1-A7318D673F80}" type="slidenum">
              <a:rPr lang="en-US" smtClean="0"/>
              <a:t>‹#›</a:t>
            </a:fld>
            <a:endParaRPr lang="en-US"/>
          </a:p>
        </p:txBody>
      </p:sp>
    </p:spTree>
    <p:extLst>
      <p:ext uri="{BB962C8B-B14F-4D97-AF65-F5344CB8AC3E}">
        <p14:creationId xmlns:p14="http://schemas.microsoft.com/office/powerpoint/2010/main" val="21139461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slide" Target="../slides/slide2.xml"/><Relationship Id="rId2" Type="http://schemas.openxmlformats.org/officeDocument/2006/relationships/notesMaster" Target="../notesMasters/notesMaster1.xml"/><Relationship Id="rId1" Type="http://schemas.openxmlformats.org/officeDocument/2006/relationships/tags" Target="../tags/tag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slide" Target="../slides/slide15.xml"/><Relationship Id="rId2" Type="http://schemas.openxmlformats.org/officeDocument/2006/relationships/notesMaster" Target="../notesMasters/notesMaster1.xml"/><Relationship Id="rId1" Type="http://schemas.openxmlformats.org/officeDocument/2006/relationships/tags" Target="../tags/tag6.xml"/></Relationships>
</file>

<file path=ppt/notesSlides/_rels/notesSlide12.xml.rels><?xml version="1.0" encoding="UTF-8" standalone="yes"?>
<Relationships xmlns="http://schemas.openxmlformats.org/package/2006/relationships"><Relationship Id="rId3" Type="http://schemas.openxmlformats.org/officeDocument/2006/relationships/slide" Target="../slides/slide16.xml"/><Relationship Id="rId2" Type="http://schemas.openxmlformats.org/officeDocument/2006/relationships/notesMaster" Target="../notesMasters/notesMaster1.xml"/><Relationship Id="rId1" Type="http://schemas.openxmlformats.org/officeDocument/2006/relationships/tags" Target="../tags/tag7.xml"/></Relationships>
</file>

<file path=ppt/notesSlides/_rels/notesSlide13.xml.rels><?xml version="1.0" encoding="UTF-8" standalone="yes"?>
<Relationships xmlns="http://schemas.openxmlformats.org/package/2006/relationships"><Relationship Id="rId3" Type="http://schemas.openxmlformats.org/officeDocument/2006/relationships/slide" Target="../slides/slide17.xml"/><Relationship Id="rId2" Type="http://schemas.openxmlformats.org/officeDocument/2006/relationships/notesMaster" Target="../notesMasters/notesMaster1.xml"/><Relationship Id="rId1" Type="http://schemas.openxmlformats.org/officeDocument/2006/relationships/tags" Target="../tags/tag8.xml"/></Relationships>
</file>

<file path=ppt/notesSlides/_rels/notesSlide14.xml.rels><?xml version="1.0" encoding="UTF-8" standalone="yes"?>
<Relationships xmlns="http://schemas.openxmlformats.org/package/2006/relationships"><Relationship Id="rId3" Type="http://schemas.openxmlformats.org/officeDocument/2006/relationships/slide" Target="../slides/slide18.xml"/><Relationship Id="rId2" Type="http://schemas.openxmlformats.org/officeDocument/2006/relationships/notesMaster" Target="../notesMasters/notesMaster1.xml"/><Relationship Id="rId1" Type="http://schemas.openxmlformats.org/officeDocument/2006/relationships/tags" Target="../tags/tag9.xml"/></Relationships>
</file>

<file path=ppt/notesSlides/_rels/notesSlide15.xml.rels><?xml version="1.0" encoding="UTF-8" standalone="yes"?>
<Relationships xmlns="http://schemas.openxmlformats.org/package/2006/relationships"><Relationship Id="rId3" Type="http://schemas.openxmlformats.org/officeDocument/2006/relationships/slide" Target="../slides/slide22.xml"/><Relationship Id="rId2" Type="http://schemas.openxmlformats.org/officeDocument/2006/relationships/notesMaster" Target="../notesMasters/notesMaster1.xml"/><Relationship Id="rId1" Type="http://schemas.openxmlformats.org/officeDocument/2006/relationships/tags" Target="../tags/tag10.xml"/></Relationships>
</file>

<file path=ppt/notesSlides/_rels/notesSlide16.xml.rels><?xml version="1.0" encoding="UTF-8" standalone="yes"?>
<Relationships xmlns="http://schemas.openxmlformats.org/package/2006/relationships"><Relationship Id="rId3" Type="http://schemas.openxmlformats.org/officeDocument/2006/relationships/slide" Target="../slides/slide23.xml"/><Relationship Id="rId2" Type="http://schemas.openxmlformats.org/officeDocument/2006/relationships/notesMaster" Target="../notesMasters/notesMaster1.xml"/><Relationship Id="rId1" Type="http://schemas.openxmlformats.org/officeDocument/2006/relationships/tags" Target="../tags/tag11.xml"/></Relationships>
</file>

<file path=ppt/notesSlides/_rels/notesSlide17.xml.rels><?xml version="1.0" encoding="UTF-8" standalone="yes"?>
<Relationships xmlns="http://schemas.openxmlformats.org/package/2006/relationships"><Relationship Id="rId3" Type="http://schemas.openxmlformats.org/officeDocument/2006/relationships/slide" Target="../slides/slide24.xml"/><Relationship Id="rId2" Type="http://schemas.openxmlformats.org/officeDocument/2006/relationships/notesMaster" Target="../notesMasters/notesMaster1.xml"/><Relationship Id="rId1" Type="http://schemas.openxmlformats.org/officeDocument/2006/relationships/tags" Target="../tags/tag12.xml"/></Relationships>
</file>

<file path=ppt/notesSlides/_rels/notesSlide18.xml.rels><?xml version="1.0" encoding="UTF-8" standalone="yes"?>
<Relationships xmlns="http://schemas.openxmlformats.org/package/2006/relationships"><Relationship Id="rId3" Type="http://schemas.openxmlformats.org/officeDocument/2006/relationships/slide" Target="../slides/slide26.xml"/><Relationship Id="rId2" Type="http://schemas.openxmlformats.org/officeDocument/2006/relationships/notesMaster" Target="../notesMasters/notesMaster1.xml"/><Relationship Id="rId1" Type="http://schemas.openxmlformats.org/officeDocument/2006/relationships/tags" Target="../tags/tag13.xml"/></Relationships>
</file>

<file path=ppt/notesSlides/_rels/notesSlide19.xml.rels><?xml version="1.0" encoding="UTF-8" standalone="yes"?>
<Relationships xmlns="http://schemas.openxmlformats.org/package/2006/relationships"><Relationship Id="rId3" Type="http://schemas.openxmlformats.org/officeDocument/2006/relationships/slide" Target="../slides/slide27.xml"/><Relationship Id="rId2" Type="http://schemas.openxmlformats.org/officeDocument/2006/relationships/notesMaster" Target="../notesMasters/notesMaster1.xml"/><Relationship Id="rId1" Type="http://schemas.openxmlformats.org/officeDocument/2006/relationships/tags" Target="../tags/tag14.xml"/></Relationships>
</file>

<file path=ppt/notesSlides/_rels/notesSlide2.xml.rels><?xml version="1.0" encoding="UTF-8" standalone="yes"?>
<Relationships xmlns="http://schemas.openxmlformats.org/package/2006/relationships"><Relationship Id="rId3" Type="http://schemas.openxmlformats.org/officeDocument/2006/relationships/slide" Target="../slides/slide3.xml"/><Relationship Id="rId2" Type="http://schemas.openxmlformats.org/officeDocument/2006/relationships/notesMaster" Target="../notesMasters/notesMaster1.xml"/><Relationship Id="rId1" Type="http://schemas.openxmlformats.org/officeDocument/2006/relationships/tags" Target="../tags/tag2.xml"/></Relationships>
</file>

<file path=ppt/notesSlides/_rels/notesSlide20.xml.rels><?xml version="1.0" encoding="UTF-8" standalone="yes"?>
<Relationships xmlns="http://schemas.openxmlformats.org/package/2006/relationships"><Relationship Id="rId3" Type="http://schemas.openxmlformats.org/officeDocument/2006/relationships/slide" Target="../slides/slide28.xml"/><Relationship Id="rId2" Type="http://schemas.openxmlformats.org/officeDocument/2006/relationships/notesMaster" Target="../notesMasters/notesMaster1.xml"/><Relationship Id="rId1" Type="http://schemas.openxmlformats.org/officeDocument/2006/relationships/tags" Target="../tags/tag15.xml"/></Relationships>
</file>

<file path=ppt/notesSlides/_rels/notesSlide21.xml.rels><?xml version="1.0" encoding="UTF-8" standalone="yes"?>
<Relationships xmlns="http://schemas.openxmlformats.org/package/2006/relationships"><Relationship Id="rId3" Type="http://schemas.openxmlformats.org/officeDocument/2006/relationships/slide" Target="../slides/slide29.xml"/><Relationship Id="rId2" Type="http://schemas.openxmlformats.org/officeDocument/2006/relationships/notesMaster" Target="../notesMasters/notesMaster1.xml"/><Relationship Id="rId1" Type="http://schemas.openxmlformats.org/officeDocument/2006/relationships/tags" Target="../tags/tag16.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slide" Target="../slides/slide31.xml"/><Relationship Id="rId2" Type="http://schemas.openxmlformats.org/officeDocument/2006/relationships/notesMaster" Target="../notesMasters/notesMaster1.xml"/><Relationship Id="rId1" Type="http://schemas.openxmlformats.org/officeDocument/2006/relationships/tags" Target="../tags/tag17.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slide" Target="../slides/slide34.xml"/><Relationship Id="rId2" Type="http://schemas.openxmlformats.org/officeDocument/2006/relationships/notesMaster" Target="../notesMasters/notesMaster1.xml"/><Relationship Id="rId1" Type="http://schemas.openxmlformats.org/officeDocument/2006/relationships/tags" Target="../tags/tag18.xml"/></Relationships>
</file>

<file path=ppt/notesSlides/_rels/notesSlide27.xml.rels><?xml version="1.0" encoding="UTF-8" standalone="yes"?>
<Relationships xmlns="http://schemas.openxmlformats.org/package/2006/relationships"><Relationship Id="rId3" Type="http://schemas.openxmlformats.org/officeDocument/2006/relationships/slide" Target="../slides/slide35.xml"/><Relationship Id="rId2" Type="http://schemas.openxmlformats.org/officeDocument/2006/relationships/notesMaster" Target="../notesMasters/notesMaster1.xml"/><Relationship Id="rId1" Type="http://schemas.openxmlformats.org/officeDocument/2006/relationships/tags" Target="../tags/tag19.xml"/></Relationships>
</file>

<file path=ppt/notesSlides/_rels/notesSlide28.xml.rels><?xml version="1.0" encoding="UTF-8" standalone="yes"?>
<Relationships xmlns="http://schemas.openxmlformats.org/package/2006/relationships"><Relationship Id="rId3" Type="http://schemas.openxmlformats.org/officeDocument/2006/relationships/slide" Target="../slides/slide36.xml"/><Relationship Id="rId2" Type="http://schemas.openxmlformats.org/officeDocument/2006/relationships/notesMaster" Target="../notesMasters/notesMaster1.xml"/><Relationship Id="rId1" Type="http://schemas.openxmlformats.org/officeDocument/2006/relationships/tags" Target="../tags/tag20.xml"/></Relationships>
</file>

<file path=ppt/notesSlides/_rels/notesSlide29.xml.rels><?xml version="1.0" encoding="UTF-8" standalone="yes"?>
<Relationships xmlns="http://schemas.openxmlformats.org/package/2006/relationships"><Relationship Id="rId3" Type="http://schemas.openxmlformats.org/officeDocument/2006/relationships/slide" Target="../slides/slide37.xml"/><Relationship Id="rId2" Type="http://schemas.openxmlformats.org/officeDocument/2006/relationships/notesMaster" Target="../notesMasters/notesMaster1.xml"/><Relationship Id="rId1" Type="http://schemas.openxmlformats.org/officeDocument/2006/relationships/tags" Target="../tags/tag21.xml"/></Relationships>
</file>

<file path=ppt/notesSlides/_rels/notesSlide3.xml.rels><?xml version="1.0" encoding="UTF-8" standalone="yes"?>
<Relationships xmlns="http://schemas.openxmlformats.org/package/2006/relationships"><Relationship Id="rId3" Type="http://schemas.openxmlformats.org/officeDocument/2006/relationships/slide" Target="../slides/slide4.xml"/><Relationship Id="rId2" Type="http://schemas.openxmlformats.org/officeDocument/2006/relationships/notesMaster" Target="../notesMasters/notesMaster1.xml"/><Relationship Id="rId1" Type="http://schemas.openxmlformats.org/officeDocument/2006/relationships/tags" Target="../tags/tag3.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slide" Target="../slides/slide40.xml"/><Relationship Id="rId2" Type="http://schemas.openxmlformats.org/officeDocument/2006/relationships/notesMaster" Target="../notesMasters/notesMaster1.xml"/><Relationship Id="rId1" Type="http://schemas.openxmlformats.org/officeDocument/2006/relationships/tags" Target="../tags/tag22.xml"/></Relationships>
</file>

<file path=ppt/notesSlides/_rels/notesSlide32.xml.rels><?xml version="1.0" encoding="UTF-8" standalone="yes"?>
<Relationships xmlns="http://schemas.openxmlformats.org/package/2006/relationships"><Relationship Id="rId3" Type="http://schemas.openxmlformats.org/officeDocument/2006/relationships/slide" Target="../slides/slide41.xml"/><Relationship Id="rId2" Type="http://schemas.openxmlformats.org/officeDocument/2006/relationships/notesMaster" Target="../notesMasters/notesMaster1.xml"/><Relationship Id="rId1" Type="http://schemas.openxmlformats.org/officeDocument/2006/relationships/tags" Target="../tags/tag23.xml"/></Relationships>
</file>

<file path=ppt/notesSlides/_rels/notesSlide33.xml.rels><?xml version="1.0" encoding="UTF-8" standalone="yes"?>
<Relationships xmlns="http://schemas.openxmlformats.org/package/2006/relationships"><Relationship Id="rId3" Type="http://schemas.openxmlformats.org/officeDocument/2006/relationships/slide" Target="../slides/slide42.xml"/><Relationship Id="rId2" Type="http://schemas.openxmlformats.org/officeDocument/2006/relationships/notesMaster" Target="../notesMasters/notesMaster1.xml"/><Relationship Id="rId1" Type="http://schemas.openxmlformats.org/officeDocument/2006/relationships/tags" Target="../tags/tag24.xml"/></Relationships>
</file>

<file path=ppt/notesSlides/_rels/notesSlide34.xml.rels><?xml version="1.0" encoding="UTF-8" standalone="yes"?>
<Relationships xmlns="http://schemas.openxmlformats.org/package/2006/relationships"><Relationship Id="rId3" Type="http://schemas.openxmlformats.org/officeDocument/2006/relationships/slide" Target="../slides/slide43.xml"/><Relationship Id="rId2" Type="http://schemas.openxmlformats.org/officeDocument/2006/relationships/notesMaster" Target="../notesMasters/notesMaster1.xml"/><Relationship Id="rId1" Type="http://schemas.openxmlformats.org/officeDocument/2006/relationships/tags" Target="../tags/tag25.xml"/></Relationships>
</file>

<file path=ppt/notesSlides/_rels/notesSlide35.xml.rels><?xml version="1.0" encoding="UTF-8" standalone="yes"?>
<Relationships xmlns="http://schemas.openxmlformats.org/package/2006/relationships"><Relationship Id="rId3" Type="http://schemas.openxmlformats.org/officeDocument/2006/relationships/slide" Target="../slides/slide44.xml"/><Relationship Id="rId2" Type="http://schemas.openxmlformats.org/officeDocument/2006/relationships/notesMaster" Target="../notesMasters/notesMaster1.xml"/><Relationship Id="rId1" Type="http://schemas.openxmlformats.org/officeDocument/2006/relationships/tags" Target="../tags/tag26.xml"/></Relationships>
</file>

<file path=ppt/notesSlides/_rels/notesSlide36.xml.rels><?xml version="1.0" encoding="UTF-8" standalone="yes"?>
<Relationships xmlns="http://schemas.openxmlformats.org/package/2006/relationships"><Relationship Id="rId3" Type="http://schemas.openxmlformats.org/officeDocument/2006/relationships/slide" Target="../slides/slide45.xml"/><Relationship Id="rId2" Type="http://schemas.openxmlformats.org/officeDocument/2006/relationships/notesMaster" Target="../notesMasters/notesMaster1.xml"/><Relationship Id="rId1" Type="http://schemas.openxmlformats.org/officeDocument/2006/relationships/tags" Target="../tags/tag27.xml"/></Relationships>
</file>

<file path=ppt/notesSlides/_rels/notesSlide37.xml.rels><?xml version="1.0" encoding="UTF-8" standalone="yes"?>
<Relationships xmlns="http://schemas.openxmlformats.org/package/2006/relationships"><Relationship Id="rId3" Type="http://schemas.openxmlformats.org/officeDocument/2006/relationships/slide" Target="../slides/slide46.xml"/><Relationship Id="rId2" Type="http://schemas.openxmlformats.org/officeDocument/2006/relationships/notesMaster" Target="../notesMasters/notesMaster1.xml"/><Relationship Id="rId1" Type="http://schemas.openxmlformats.org/officeDocument/2006/relationships/tags" Target="../tags/tag28.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slide" Target="../slides/slide5.xml"/><Relationship Id="rId2" Type="http://schemas.openxmlformats.org/officeDocument/2006/relationships/notesMaster" Target="../notesMasters/notesMaster1.xml"/><Relationship Id="rId1" Type="http://schemas.openxmlformats.org/officeDocument/2006/relationships/tags" Target="../tags/tag4.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3" Type="http://schemas.openxmlformats.org/officeDocument/2006/relationships/slide" Target="../slides/slide101.xml"/><Relationship Id="rId2" Type="http://schemas.openxmlformats.org/officeDocument/2006/relationships/notesMaster" Target="../notesMasters/notesMaster1.xml"/><Relationship Id="rId1" Type="http://schemas.openxmlformats.org/officeDocument/2006/relationships/tags" Target="../tags/tag29.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slide" Target="../slides/slide6.xml"/><Relationship Id="rId2" Type="http://schemas.openxmlformats.org/officeDocument/2006/relationships/notesMaster" Target="../notesMasters/notesMaster1.xml"/><Relationship Id="rId1" Type="http://schemas.openxmlformats.org/officeDocument/2006/relationships/tags" Target="../tags/tag5.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2</a:t>
            </a:fld>
            <a:endParaRPr lang="en-US"/>
          </a:p>
        </p:txBody>
      </p:sp>
    </p:spTree>
    <p:extLst>
      <p:ext uri="{BB962C8B-B14F-4D97-AF65-F5344CB8AC3E}">
        <p14:creationId xmlns:p14="http://schemas.microsoft.com/office/powerpoint/2010/main" val="25015313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important to keep in mind why you joined this class. Let’s talk about your goals.</a:t>
            </a:r>
          </a:p>
        </p:txBody>
      </p:sp>
      <p:sp>
        <p:nvSpPr>
          <p:cNvPr id="4" name="Slide Number Placeholder 3"/>
          <p:cNvSpPr>
            <a:spLocks noGrp="1"/>
          </p:cNvSpPr>
          <p:nvPr>
            <p:ph type="sldNum" sz="quarter" idx="10"/>
          </p:nvPr>
        </p:nvSpPr>
        <p:spPr/>
        <p:txBody>
          <a:bodyPr/>
          <a:lstStyle/>
          <a:p>
            <a:fld id="{F4EE911A-504C-45E1-9DD1-A7318D673F80}" type="slidenum">
              <a:rPr lang="en-US" smtClean="0"/>
              <a:t>13</a:t>
            </a:fld>
            <a:endParaRPr lang="en-US"/>
          </a:p>
        </p:txBody>
      </p:sp>
    </p:spTree>
    <p:extLst>
      <p:ext uri="{BB962C8B-B14F-4D97-AF65-F5344CB8AC3E}">
        <p14:creationId xmlns:p14="http://schemas.microsoft.com/office/powerpoint/2010/main" val="42478393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15</a:t>
            </a:fld>
            <a:endParaRPr lang="en-US"/>
          </a:p>
        </p:txBody>
      </p:sp>
    </p:spTree>
    <p:extLst>
      <p:ext uri="{BB962C8B-B14F-4D97-AF65-F5344CB8AC3E}">
        <p14:creationId xmlns:p14="http://schemas.microsoft.com/office/powerpoint/2010/main" val="14628303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16</a:t>
            </a:fld>
            <a:endParaRPr lang="en-US"/>
          </a:p>
        </p:txBody>
      </p:sp>
    </p:spTree>
    <p:extLst>
      <p:ext uri="{BB962C8B-B14F-4D97-AF65-F5344CB8AC3E}">
        <p14:creationId xmlns:p14="http://schemas.microsoft.com/office/powerpoint/2010/main" val="21225143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17</a:t>
            </a:fld>
            <a:endParaRPr lang="en-US"/>
          </a:p>
        </p:txBody>
      </p:sp>
    </p:spTree>
    <p:extLst>
      <p:ext uri="{BB962C8B-B14F-4D97-AF65-F5344CB8AC3E}">
        <p14:creationId xmlns:p14="http://schemas.microsoft.com/office/powerpoint/2010/main" val="10354684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18</a:t>
            </a:fld>
            <a:endParaRPr lang="en-US"/>
          </a:p>
        </p:txBody>
      </p:sp>
    </p:spTree>
    <p:extLst>
      <p:ext uri="{BB962C8B-B14F-4D97-AF65-F5344CB8AC3E}">
        <p14:creationId xmlns:p14="http://schemas.microsoft.com/office/powerpoint/2010/main" val="36032150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22</a:t>
            </a:fld>
            <a:endParaRPr lang="en-US"/>
          </a:p>
        </p:txBody>
      </p:sp>
    </p:spTree>
    <p:extLst>
      <p:ext uri="{BB962C8B-B14F-4D97-AF65-F5344CB8AC3E}">
        <p14:creationId xmlns:p14="http://schemas.microsoft.com/office/powerpoint/2010/main" val="9594964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23</a:t>
            </a:fld>
            <a:endParaRPr lang="en-US"/>
          </a:p>
        </p:txBody>
      </p:sp>
    </p:spTree>
    <p:extLst>
      <p:ext uri="{BB962C8B-B14F-4D97-AF65-F5344CB8AC3E}">
        <p14:creationId xmlns:p14="http://schemas.microsoft.com/office/powerpoint/2010/main" val="8406246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24</a:t>
            </a:fld>
            <a:endParaRPr lang="en-US"/>
          </a:p>
        </p:txBody>
      </p:sp>
    </p:spTree>
    <p:extLst>
      <p:ext uri="{BB962C8B-B14F-4D97-AF65-F5344CB8AC3E}">
        <p14:creationId xmlns:p14="http://schemas.microsoft.com/office/powerpoint/2010/main" val="10258392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26</a:t>
            </a:fld>
            <a:endParaRPr lang="en-US"/>
          </a:p>
        </p:txBody>
      </p:sp>
    </p:spTree>
    <p:extLst>
      <p:ext uri="{BB962C8B-B14F-4D97-AF65-F5344CB8AC3E}">
        <p14:creationId xmlns:p14="http://schemas.microsoft.com/office/powerpoint/2010/main" val="9896164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27</a:t>
            </a:fld>
            <a:endParaRPr lang="en-US"/>
          </a:p>
        </p:txBody>
      </p:sp>
    </p:spTree>
    <p:extLst>
      <p:ext uri="{BB962C8B-B14F-4D97-AF65-F5344CB8AC3E}">
        <p14:creationId xmlns:p14="http://schemas.microsoft.com/office/powerpoint/2010/main" val="19674366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3</a:t>
            </a:fld>
            <a:endParaRPr lang="en-US"/>
          </a:p>
        </p:txBody>
      </p:sp>
    </p:spTree>
    <p:extLst>
      <p:ext uri="{BB962C8B-B14F-4D97-AF65-F5344CB8AC3E}">
        <p14:creationId xmlns:p14="http://schemas.microsoft.com/office/powerpoint/2010/main" val="33302915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28</a:t>
            </a:fld>
            <a:endParaRPr lang="en-US"/>
          </a:p>
        </p:txBody>
      </p:sp>
    </p:spTree>
    <p:extLst>
      <p:ext uri="{BB962C8B-B14F-4D97-AF65-F5344CB8AC3E}">
        <p14:creationId xmlns:p14="http://schemas.microsoft.com/office/powerpoint/2010/main" val="30298588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29</a:t>
            </a:fld>
            <a:endParaRPr lang="en-US"/>
          </a:p>
        </p:txBody>
      </p:sp>
    </p:spTree>
    <p:extLst>
      <p:ext uri="{BB962C8B-B14F-4D97-AF65-F5344CB8AC3E}">
        <p14:creationId xmlns:p14="http://schemas.microsoft.com/office/powerpoint/2010/main" val="137514060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important to keep in mind why you joined this class. Let’s talk about your goals.</a:t>
            </a:r>
          </a:p>
        </p:txBody>
      </p:sp>
      <p:sp>
        <p:nvSpPr>
          <p:cNvPr id="4" name="Slide Number Placeholder 3"/>
          <p:cNvSpPr>
            <a:spLocks noGrp="1"/>
          </p:cNvSpPr>
          <p:nvPr>
            <p:ph type="sldNum" sz="quarter" idx="10"/>
          </p:nvPr>
        </p:nvSpPr>
        <p:spPr/>
        <p:txBody>
          <a:bodyPr/>
          <a:lstStyle/>
          <a:p>
            <a:fld id="{F4EE911A-504C-45E1-9DD1-A7318D673F80}" type="slidenum">
              <a:rPr lang="en-US" smtClean="0"/>
              <a:t>30</a:t>
            </a:fld>
            <a:endParaRPr lang="en-US"/>
          </a:p>
        </p:txBody>
      </p:sp>
    </p:spTree>
    <p:extLst>
      <p:ext uri="{BB962C8B-B14F-4D97-AF65-F5344CB8AC3E}">
        <p14:creationId xmlns:p14="http://schemas.microsoft.com/office/powerpoint/2010/main" val="28325883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31</a:t>
            </a:fld>
            <a:endParaRPr lang="en-US"/>
          </a:p>
        </p:txBody>
      </p:sp>
    </p:spTree>
    <p:extLst>
      <p:ext uri="{BB962C8B-B14F-4D97-AF65-F5344CB8AC3E}">
        <p14:creationId xmlns:p14="http://schemas.microsoft.com/office/powerpoint/2010/main" val="55276054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32</a:t>
            </a:fld>
            <a:endParaRPr lang="en-US"/>
          </a:p>
        </p:txBody>
      </p:sp>
    </p:spTree>
    <p:extLst>
      <p:ext uri="{BB962C8B-B14F-4D97-AF65-F5344CB8AC3E}">
        <p14:creationId xmlns:p14="http://schemas.microsoft.com/office/powerpoint/2010/main" val="24455108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33</a:t>
            </a:fld>
            <a:endParaRPr lang="en-US"/>
          </a:p>
        </p:txBody>
      </p:sp>
    </p:spTree>
    <p:extLst>
      <p:ext uri="{BB962C8B-B14F-4D97-AF65-F5344CB8AC3E}">
        <p14:creationId xmlns:p14="http://schemas.microsoft.com/office/powerpoint/2010/main" val="18026802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34</a:t>
            </a:fld>
            <a:endParaRPr lang="en-US"/>
          </a:p>
        </p:txBody>
      </p:sp>
    </p:spTree>
    <p:extLst>
      <p:ext uri="{BB962C8B-B14F-4D97-AF65-F5344CB8AC3E}">
        <p14:creationId xmlns:p14="http://schemas.microsoft.com/office/powerpoint/2010/main" val="107034250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35</a:t>
            </a:fld>
            <a:endParaRPr lang="en-US"/>
          </a:p>
        </p:txBody>
      </p:sp>
    </p:spTree>
    <p:extLst>
      <p:ext uri="{BB962C8B-B14F-4D97-AF65-F5344CB8AC3E}">
        <p14:creationId xmlns:p14="http://schemas.microsoft.com/office/powerpoint/2010/main" val="181045104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36</a:t>
            </a:fld>
            <a:endParaRPr lang="en-US"/>
          </a:p>
        </p:txBody>
      </p:sp>
    </p:spTree>
    <p:extLst>
      <p:ext uri="{BB962C8B-B14F-4D97-AF65-F5344CB8AC3E}">
        <p14:creationId xmlns:p14="http://schemas.microsoft.com/office/powerpoint/2010/main" val="102817399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37</a:t>
            </a:fld>
            <a:endParaRPr lang="en-US"/>
          </a:p>
        </p:txBody>
      </p:sp>
    </p:spTree>
    <p:extLst>
      <p:ext uri="{BB962C8B-B14F-4D97-AF65-F5344CB8AC3E}">
        <p14:creationId xmlns:p14="http://schemas.microsoft.com/office/powerpoint/2010/main" val="985391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4</a:t>
            </a:fld>
            <a:endParaRPr lang="en-US"/>
          </a:p>
        </p:txBody>
      </p:sp>
    </p:spTree>
    <p:extLst>
      <p:ext uri="{BB962C8B-B14F-4D97-AF65-F5344CB8AC3E}">
        <p14:creationId xmlns:p14="http://schemas.microsoft.com/office/powerpoint/2010/main" val="226694080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important to keep in mind why you joined this class. Let’s talk about your goals.</a:t>
            </a:r>
          </a:p>
        </p:txBody>
      </p:sp>
      <p:sp>
        <p:nvSpPr>
          <p:cNvPr id="4" name="Slide Number Placeholder 3"/>
          <p:cNvSpPr>
            <a:spLocks noGrp="1"/>
          </p:cNvSpPr>
          <p:nvPr>
            <p:ph type="sldNum" sz="quarter" idx="10"/>
          </p:nvPr>
        </p:nvSpPr>
        <p:spPr/>
        <p:txBody>
          <a:bodyPr/>
          <a:lstStyle/>
          <a:p>
            <a:fld id="{F4EE911A-504C-45E1-9DD1-A7318D673F80}" type="slidenum">
              <a:rPr lang="en-US" smtClean="0"/>
              <a:t>39</a:t>
            </a:fld>
            <a:endParaRPr lang="en-US"/>
          </a:p>
        </p:txBody>
      </p:sp>
    </p:spTree>
    <p:extLst>
      <p:ext uri="{BB962C8B-B14F-4D97-AF65-F5344CB8AC3E}">
        <p14:creationId xmlns:p14="http://schemas.microsoft.com/office/powerpoint/2010/main" val="303489208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40</a:t>
            </a:fld>
            <a:endParaRPr lang="en-US"/>
          </a:p>
        </p:txBody>
      </p:sp>
    </p:spTree>
    <p:extLst>
      <p:ext uri="{BB962C8B-B14F-4D97-AF65-F5344CB8AC3E}">
        <p14:creationId xmlns:p14="http://schemas.microsoft.com/office/powerpoint/2010/main" val="20729967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41</a:t>
            </a:fld>
            <a:endParaRPr lang="en-US"/>
          </a:p>
        </p:txBody>
      </p:sp>
    </p:spTree>
    <p:extLst>
      <p:ext uri="{BB962C8B-B14F-4D97-AF65-F5344CB8AC3E}">
        <p14:creationId xmlns:p14="http://schemas.microsoft.com/office/powerpoint/2010/main" val="280058696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42</a:t>
            </a:fld>
            <a:endParaRPr lang="en-US"/>
          </a:p>
        </p:txBody>
      </p:sp>
    </p:spTree>
    <p:extLst>
      <p:ext uri="{BB962C8B-B14F-4D97-AF65-F5344CB8AC3E}">
        <p14:creationId xmlns:p14="http://schemas.microsoft.com/office/powerpoint/2010/main" val="52301407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43</a:t>
            </a:fld>
            <a:endParaRPr lang="en-US"/>
          </a:p>
        </p:txBody>
      </p:sp>
    </p:spTree>
    <p:extLst>
      <p:ext uri="{BB962C8B-B14F-4D97-AF65-F5344CB8AC3E}">
        <p14:creationId xmlns:p14="http://schemas.microsoft.com/office/powerpoint/2010/main" val="310169360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44</a:t>
            </a:fld>
            <a:endParaRPr lang="en-US"/>
          </a:p>
        </p:txBody>
      </p:sp>
    </p:spTree>
    <p:extLst>
      <p:ext uri="{BB962C8B-B14F-4D97-AF65-F5344CB8AC3E}">
        <p14:creationId xmlns:p14="http://schemas.microsoft.com/office/powerpoint/2010/main" val="242112759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45</a:t>
            </a:fld>
            <a:endParaRPr lang="en-US"/>
          </a:p>
        </p:txBody>
      </p:sp>
    </p:spTree>
    <p:extLst>
      <p:ext uri="{BB962C8B-B14F-4D97-AF65-F5344CB8AC3E}">
        <p14:creationId xmlns:p14="http://schemas.microsoft.com/office/powerpoint/2010/main" val="319574864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46</a:t>
            </a:fld>
            <a:endParaRPr lang="en-US"/>
          </a:p>
        </p:txBody>
      </p:sp>
    </p:spTree>
    <p:extLst>
      <p:ext uri="{BB962C8B-B14F-4D97-AF65-F5344CB8AC3E}">
        <p14:creationId xmlns:p14="http://schemas.microsoft.com/office/powerpoint/2010/main" val="236899412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important to keep in mind why you joined this class. Let’s talk about your goals.</a:t>
            </a:r>
          </a:p>
        </p:txBody>
      </p:sp>
      <p:sp>
        <p:nvSpPr>
          <p:cNvPr id="4" name="Slide Number Placeholder 3"/>
          <p:cNvSpPr>
            <a:spLocks noGrp="1"/>
          </p:cNvSpPr>
          <p:nvPr>
            <p:ph type="sldNum" sz="quarter" idx="10"/>
          </p:nvPr>
        </p:nvSpPr>
        <p:spPr/>
        <p:txBody>
          <a:bodyPr/>
          <a:lstStyle/>
          <a:p>
            <a:fld id="{F4EE911A-504C-45E1-9DD1-A7318D673F80}" type="slidenum">
              <a:rPr lang="en-US" smtClean="0"/>
              <a:t>49</a:t>
            </a:fld>
            <a:endParaRPr lang="en-US"/>
          </a:p>
        </p:txBody>
      </p:sp>
    </p:spTree>
    <p:extLst>
      <p:ext uri="{BB962C8B-B14F-4D97-AF65-F5344CB8AC3E}">
        <p14:creationId xmlns:p14="http://schemas.microsoft.com/office/powerpoint/2010/main" val="415662677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important to keep in mind why you joined this class. Let’s talk about your goals.</a:t>
            </a:r>
          </a:p>
        </p:txBody>
      </p:sp>
      <p:sp>
        <p:nvSpPr>
          <p:cNvPr id="4" name="Slide Number Placeholder 3"/>
          <p:cNvSpPr>
            <a:spLocks noGrp="1"/>
          </p:cNvSpPr>
          <p:nvPr>
            <p:ph type="sldNum" sz="quarter" idx="10"/>
          </p:nvPr>
        </p:nvSpPr>
        <p:spPr/>
        <p:txBody>
          <a:bodyPr/>
          <a:lstStyle/>
          <a:p>
            <a:fld id="{F4EE911A-504C-45E1-9DD1-A7318D673F80}" type="slidenum">
              <a:rPr lang="en-US" smtClean="0"/>
              <a:t>50</a:t>
            </a:fld>
            <a:endParaRPr lang="en-US"/>
          </a:p>
        </p:txBody>
      </p:sp>
    </p:spTree>
    <p:extLst>
      <p:ext uri="{BB962C8B-B14F-4D97-AF65-F5344CB8AC3E}">
        <p14:creationId xmlns:p14="http://schemas.microsoft.com/office/powerpoint/2010/main" val="35239684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5</a:t>
            </a:fld>
            <a:endParaRPr lang="en-US"/>
          </a:p>
        </p:txBody>
      </p:sp>
    </p:spTree>
    <p:extLst>
      <p:ext uri="{BB962C8B-B14F-4D97-AF65-F5344CB8AC3E}">
        <p14:creationId xmlns:p14="http://schemas.microsoft.com/office/powerpoint/2010/main" val="74468520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54</a:t>
            </a:fld>
            <a:endParaRPr lang="en-US"/>
          </a:p>
        </p:txBody>
      </p:sp>
    </p:spTree>
    <p:extLst>
      <p:ext uri="{BB962C8B-B14F-4D97-AF65-F5344CB8AC3E}">
        <p14:creationId xmlns:p14="http://schemas.microsoft.com/office/powerpoint/2010/main" val="87671583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important to keep in mind why you joined this class. Let’s talk about your goals.</a:t>
            </a:r>
          </a:p>
        </p:txBody>
      </p:sp>
      <p:sp>
        <p:nvSpPr>
          <p:cNvPr id="4" name="Slide Number Placeholder 3"/>
          <p:cNvSpPr>
            <a:spLocks noGrp="1"/>
          </p:cNvSpPr>
          <p:nvPr>
            <p:ph type="sldNum" sz="quarter" idx="10"/>
          </p:nvPr>
        </p:nvSpPr>
        <p:spPr/>
        <p:txBody>
          <a:bodyPr/>
          <a:lstStyle/>
          <a:p>
            <a:fld id="{F4EE911A-504C-45E1-9DD1-A7318D673F80}" type="slidenum">
              <a:rPr lang="en-US" smtClean="0"/>
              <a:t>55</a:t>
            </a:fld>
            <a:endParaRPr lang="en-US"/>
          </a:p>
        </p:txBody>
      </p:sp>
    </p:spTree>
    <p:extLst>
      <p:ext uri="{BB962C8B-B14F-4D97-AF65-F5344CB8AC3E}">
        <p14:creationId xmlns:p14="http://schemas.microsoft.com/office/powerpoint/2010/main" val="96059879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98</a:t>
            </a:fld>
            <a:endParaRPr lang="en-US"/>
          </a:p>
        </p:txBody>
      </p:sp>
    </p:spTree>
    <p:extLst>
      <p:ext uri="{BB962C8B-B14F-4D97-AF65-F5344CB8AC3E}">
        <p14:creationId xmlns:p14="http://schemas.microsoft.com/office/powerpoint/2010/main" val="326061637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99</a:t>
            </a:fld>
            <a:endParaRPr lang="en-US"/>
          </a:p>
        </p:txBody>
      </p:sp>
    </p:spTree>
    <p:extLst>
      <p:ext uri="{BB962C8B-B14F-4D97-AF65-F5344CB8AC3E}">
        <p14:creationId xmlns:p14="http://schemas.microsoft.com/office/powerpoint/2010/main" val="280489017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important to keep in mind why you joined this class. Let’s talk about your goals.</a:t>
            </a:r>
          </a:p>
        </p:txBody>
      </p:sp>
      <p:sp>
        <p:nvSpPr>
          <p:cNvPr id="4" name="Slide Number Placeholder 3"/>
          <p:cNvSpPr>
            <a:spLocks noGrp="1"/>
          </p:cNvSpPr>
          <p:nvPr>
            <p:ph type="sldNum" sz="quarter" idx="10"/>
          </p:nvPr>
        </p:nvSpPr>
        <p:spPr/>
        <p:txBody>
          <a:bodyPr/>
          <a:lstStyle/>
          <a:p>
            <a:fld id="{F4EE911A-504C-45E1-9DD1-A7318D673F80}" type="slidenum">
              <a:rPr lang="en-US" smtClean="0"/>
              <a:t>100</a:t>
            </a:fld>
            <a:endParaRPr lang="en-US"/>
          </a:p>
        </p:txBody>
      </p:sp>
    </p:spTree>
    <p:extLst>
      <p:ext uri="{BB962C8B-B14F-4D97-AF65-F5344CB8AC3E}">
        <p14:creationId xmlns:p14="http://schemas.microsoft.com/office/powerpoint/2010/main" val="166255739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101</a:t>
            </a:fld>
            <a:endParaRPr lang="en-US"/>
          </a:p>
        </p:txBody>
      </p:sp>
    </p:spTree>
    <p:extLst>
      <p:ext uri="{BB962C8B-B14F-4D97-AF65-F5344CB8AC3E}">
        <p14:creationId xmlns:p14="http://schemas.microsoft.com/office/powerpoint/2010/main" val="118793807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important to keep in mind why you joined this class. Let’s talk about your goals.</a:t>
            </a:r>
          </a:p>
        </p:txBody>
      </p:sp>
      <p:sp>
        <p:nvSpPr>
          <p:cNvPr id="4" name="Slide Number Placeholder 3"/>
          <p:cNvSpPr>
            <a:spLocks noGrp="1"/>
          </p:cNvSpPr>
          <p:nvPr>
            <p:ph type="sldNum" sz="quarter" idx="10"/>
          </p:nvPr>
        </p:nvSpPr>
        <p:spPr/>
        <p:txBody>
          <a:bodyPr/>
          <a:lstStyle/>
          <a:p>
            <a:fld id="{F4EE911A-504C-45E1-9DD1-A7318D673F80}" type="slidenum">
              <a:rPr lang="en-US" smtClean="0"/>
              <a:t>102</a:t>
            </a:fld>
            <a:endParaRPr lang="en-US"/>
          </a:p>
        </p:txBody>
      </p:sp>
    </p:spTree>
    <p:extLst>
      <p:ext uri="{BB962C8B-B14F-4D97-AF65-F5344CB8AC3E}">
        <p14:creationId xmlns:p14="http://schemas.microsoft.com/office/powerpoint/2010/main" val="43348740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103</a:t>
            </a:fld>
            <a:endParaRPr lang="en-US"/>
          </a:p>
        </p:txBody>
      </p:sp>
    </p:spTree>
    <p:extLst>
      <p:ext uri="{BB962C8B-B14F-4D97-AF65-F5344CB8AC3E}">
        <p14:creationId xmlns:p14="http://schemas.microsoft.com/office/powerpoint/2010/main" val="91348239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104</a:t>
            </a:fld>
            <a:endParaRPr lang="en-US"/>
          </a:p>
        </p:txBody>
      </p:sp>
    </p:spTree>
    <p:extLst>
      <p:ext uri="{BB962C8B-B14F-4D97-AF65-F5344CB8AC3E}">
        <p14:creationId xmlns:p14="http://schemas.microsoft.com/office/powerpoint/2010/main" val="394121742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important to keep in mind why you joined this class. Let’s talk about your goals.</a:t>
            </a:r>
          </a:p>
        </p:txBody>
      </p:sp>
      <p:sp>
        <p:nvSpPr>
          <p:cNvPr id="4" name="Slide Number Placeholder 3"/>
          <p:cNvSpPr>
            <a:spLocks noGrp="1"/>
          </p:cNvSpPr>
          <p:nvPr>
            <p:ph type="sldNum" sz="quarter" idx="10"/>
          </p:nvPr>
        </p:nvSpPr>
        <p:spPr/>
        <p:txBody>
          <a:bodyPr/>
          <a:lstStyle/>
          <a:p>
            <a:fld id="{F4EE911A-504C-45E1-9DD1-A7318D673F80}" type="slidenum">
              <a:rPr lang="en-US" smtClean="0"/>
              <a:t>105</a:t>
            </a:fld>
            <a:endParaRPr lang="en-US"/>
          </a:p>
        </p:txBody>
      </p:sp>
    </p:spTree>
    <p:extLst>
      <p:ext uri="{BB962C8B-B14F-4D97-AF65-F5344CB8AC3E}">
        <p14:creationId xmlns:p14="http://schemas.microsoft.com/office/powerpoint/2010/main" val="9323290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6</a:t>
            </a:fld>
            <a:endParaRPr lang="en-US"/>
          </a:p>
        </p:txBody>
      </p:sp>
    </p:spTree>
    <p:extLst>
      <p:ext uri="{BB962C8B-B14F-4D97-AF65-F5344CB8AC3E}">
        <p14:creationId xmlns:p14="http://schemas.microsoft.com/office/powerpoint/2010/main" val="169012102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important to keep in mind why you joined this class. Let’s talk about your goals.</a:t>
            </a:r>
          </a:p>
        </p:txBody>
      </p:sp>
      <p:sp>
        <p:nvSpPr>
          <p:cNvPr id="4" name="Slide Number Placeholder 3"/>
          <p:cNvSpPr>
            <a:spLocks noGrp="1"/>
          </p:cNvSpPr>
          <p:nvPr>
            <p:ph type="sldNum" sz="quarter" idx="10"/>
          </p:nvPr>
        </p:nvSpPr>
        <p:spPr/>
        <p:txBody>
          <a:bodyPr/>
          <a:lstStyle/>
          <a:p>
            <a:fld id="{F4EE911A-504C-45E1-9DD1-A7318D673F80}" type="slidenum">
              <a:rPr lang="en-US" smtClean="0"/>
              <a:t>107</a:t>
            </a:fld>
            <a:endParaRPr lang="en-US"/>
          </a:p>
        </p:txBody>
      </p:sp>
    </p:spTree>
    <p:extLst>
      <p:ext uri="{BB962C8B-B14F-4D97-AF65-F5344CB8AC3E}">
        <p14:creationId xmlns:p14="http://schemas.microsoft.com/office/powerpoint/2010/main" val="417699747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important to keep in mind why you joined this class. Let’s talk about your goals.</a:t>
            </a:r>
          </a:p>
        </p:txBody>
      </p:sp>
      <p:sp>
        <p:nvSpPr>
          <p:cNvPr id="4" name="Slide Number Placeholder 3"/>
          <p:cNvSpPr>
            <a:spLocks noGrp="1"/>
          </p:cNvSpPr>
          <p:nvPr>
            <p:ph type="sldNum" sz="quarter" idx="10"/>
          </p:nvPr>
        </p:nvSpPr>
        <p:spPr/>
        <p:txBody>
          <a:bodyPr/>
          <a:lstStyle/>
          <a:p>
            <a:fld id="{F4EE911A-504C-45E1-9DD1-A7318D673F80}" type="slidenum">
              <a:rPr lang="en-US" smtClean="0"/>
              <a:t>109</a:t>
            </a:fld>
            <a:endParaRPr lang="en-US"/>
          </a:p>
        </p:txBody>
      </p:sp>
    </p:spTree>
    <p:extLst>
      <p:ext uri="{BB962C8B-B14F-4D97-AF65-F5344CB8AC3E}">
        <p14:creationId xmlns:p14="http://schemas.microsoft.com/office/powerpoint/2010/main" val="36193818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important to keep in mind why you joined this class. Let’s talk about your goals.</a:t>
            </a:r>
          </a:p>
        </p:txBody>
      </p:sp>
      <p:sp>
        <p:nvSpPr>
          <p:cNvPr id="4" name="Slide Number Placeholder 3"/>
          <p:cNvSpPr>
            <a:spLocks noGrp="1"/>
          </p:cNvSpPr>
          <p:nvPr>
            <p:ph type="sldNum" sz="quarter" idx="10"/>
          </p:nvPr>
        </p:nvSpPr>
        <p:spPr/>
        <p:txBody>
          <a:bodyPr/>
          <a:lstStyle/>
          <a:p>
            <a:fld id="{F4EE911A-504C-45E1-9DD1-A7318D673F80}" type="slidenum">
              <a:rPr lang="en-US" smtClean="0"/>
              <a:t>8</a:t>
            </a:fld>
            <a:endParaRPr lang="en-US"/>
          </a:p>
        </p:txBody>
      </p:sp>
    </p:spTree>
    <p:extLst>
      <p:ext uri="{BB962C8B-B14F-4D97-AF65-F5344CB8AC3E}">
        <p14:creationId xmlns:p14="http://schemas.microsoft.com/office/powerpoint/2010/main" val="35899208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10</a:t>
            </a:fld>
            <a:endParaRPr lang="en-US"/>
          </a:p>
        </p:txBody>
      </p:sp>
    </p:spTree>
    <p:extLst>
      <p:ext uri="{BB962C8B-B14F-4D97-AF65-F5344CB8AC3E}">
        <p14:creationId xmlns:p14="http://schemas.microsoft.com/office/powerpoint/2010/main" val="3723484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11</a:t>
            </a:fld>
            <a:endParaRPr lang="en-US"/>
          </a:p>
        </p:txBody>
      </p:sp>
    </p:spTree>
    <p:extLst>
      <p:ext uri="{BB962C8B-B14F-4D97-AF65-F5344CB8AC3E}">
        <p14:creationId xmlns:p14="http://schemas.microsoft.com/office/powerpoint/2010/main" val="17257415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12</a:t>
            </a:fld>
            <a:endParaRPr lang="en-US"/>
          </a:p>
        </p:txBody>
      </p:sp>
    </p:spTree>
    <p:extLst>
      <p:ext uri="{BB962C8B-B14F-4D97-AF65-F5344CB8AC3E}">
        <p14:creationId xmlns:p14="http://schemas.microsoft.com/office/powerpoint/2010/main" val="6536630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Rectangle 8"/>
          <p:cNvSpPr/>
          <p:nvPr userDrawn="1"/>
        </p:nvSpPr>
        <p:spPr>
          <a:xfrm>
            <a:off x="0" y="0"/>
            <a:ext cx="9164595" cy="6858000"/>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8" name="Flowchart: Process 7"/>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8" name="TextBox 17"/>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2017 The</a:t>
            </a:r>
            <a:r>
              <a:rPr lang="en-US" sz="800" baseline="0" dirty="0">
                <a:solidFill>
                  <a:schemeClr val="bg1"/>
                </a:solidFill>
                <a:latin typeface="Arial" panose="020B0604020202020204" pitchFamily="34" charset="0"/>
                <a:ea typeface="Roboto" panose="02000000000000000000" pitchFamily="2"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Coding Boot Camp</a:t>
            </a:r>
          </a:p>
        </p:txBody>
      </p:sp>
      <p:sp>
        <p:nvSpPr>
          <p:cNvPr id="19" name="Title 15"/>
          <p:cNvSpPr>
            <a:spLocks noGrp="1"/>
          </p:cNvSpPr>
          <p:nvPr>
            <p:ph type="title" hasCustomPrompt="1"/>
          </p:nvPr>
        </p:nvSpPr>
        <p:spPr>
          <a:xfrm>
            <a:off x="390606" y="2953542"/>
            <a:ext cx="8229600" cy="871860"/>
          </a:xfrm>
        </p:spPr>
        <p:txBody>
          <a:bodyPr numCol="1">
            <a:normAutofit/>
          </a:bodyPr>
          <a:lstStyle>
            <a:lvl1pPr algn="l">
              <a:defRPr sz="4100" b="1" i="0" baseline="0">
                <a:solidFill>
                  <a:schemeClr val="bg1"/>
                </a:solidFill>
                <a:latin typeface="Arial" panose="020B0604020202020204" pitchFamily="34" charset="0"/>
                <a:cs typeface="Arial" panose="020B0604020202020204" pitchFamily="34" charset="0"/>
              </a:defRPr>
            </a:lvl1pPr>
          </a:lstStyle>
          <a:p>
            <a:r>
              <a:rPr lang="en-US" dirty="0"/>
              <a:t>Lesson Title</a:t>
            </a:r>
          </a:p>
        </p:txBody>
      </p:sp>
      <p:sp>
        <p:nvSpPr>
          <p:cNvPr id="21" name="Text Placeholder 19"/>
          <p:cNvSpPr>
            <a:spLocks noGrp="1"/>
          </p:cNvSpPr>
          <p:nvPr>
            <p:ph type="body" sz="quarter" idx="10" hasCustomPrompt="1"/>
          </p:nvPr>
        </p:nvSpPr>
        <p:spPr>
          <a:xfrm>
            <a:off x="396991" y="2504043"/>
            <a:ext cx="2700337" cy="381000"/>
          </a:xfrm>
        </p:spPr>
        <p:txBody>
          <a:bodyPr numCol="1">
            <a:noAutofit/>
          </a:bodyPr>
          <a:lstStyle>
            <a:lvl1pPr marL="0" indent="0">
              <a:buNone/>
              <a:defRPr sz="2000" b="1">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Day X</a:t>
            </a:r>
          </a:p>
        </p:txBody>
      </p:sp>
      <p:sp>
        <p:nvSpPr>
          <p:cNvPr id="10" name="Text Placeholder 19"/>
          <p:cNvSpPr>
            <a:spLocks noGrp="1"/>
          </p:cNvSpPr>
          <p:nvPr>
            <p:ph type="body" sz="quarter" idx="11" hasCustomPrompt="1"/>
          </p:nvPr>
        </p:nvSpPr>
        <p:spPr>
          <a:xfrm>
            <a:off x="423863" y="3962400"/>
            <a:ext cx="2243137" cy="381000"/>
          </a:xfrm>
        </p:spPr>
        <p:txBody>
          <a:bodyPr numCol="1">
            <a:noAutofit/>
          </a:bodyPr>
          <a:lstStyle>
            <a:lvl1pPr marL="0" indent="0">
              <a:buNone/>
              <a:defRPr sz="2000" b="1">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Data Bootcamp | </a:t>
            </a:r>
          </a:p>
        </p:txBody>
      </p:sp>
      <p:sp>
        <p:nvSpPr>
          <p:cNvPr id="11" name="Text Placeholder 19"/>
          <p:cNvSpPr>
            <a:spLocks noGrp="1"/>
          </p:cNvSpPr>
          <p:nvPr>
            <p:ph type="body" sz="quarter" idx="12" hasCustomPrompt="1"/>
          </p:nvPr>
        </p:nvSpPr>
        <p:spPr>
          <a:xfrm>
            <a:off x="2667000" y="3962400"/>
            <a:ext cx="2700337" cy="381000"/>
          </a:xfrm>
        </p:spPr>
        <p:txBody>
          <a:bodyPr numCol="1">
            <a:noAutofit/>
          </a:bodyPr>
          <a:lstStyle>
            <a:lvl1pPr marL="0" indent="0">
              <a:buNone/>
              <a:defRPr sz="2000" b="1" baseline="0">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Month Day, Year</a:t>
            </a:r>
          </a:p>
        </p:txBody>
      </p:sp>
    </p:spTree>
    <p:extLst>
      <p:ext uri="{BB962C8B-B14F-4D97-AF65-F5344CB8AC3E}">
        <p14:creationId xmlns:p14="http://schemas.microsoft.com/office/powerpoint/2010/main" val="122498373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6" name="Rectangle 5"/>
          <p:cNvSpPr/>
          <p:nvPr userDrawn="1"/>
        </p:nvSpPr>
        <p:spPr>
          <a:xfrm>
            <a:off x="0" y="0"/>
            <a:ext cx="9144000" cy="6858000"/>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17" name="Flowchart: Process 16"/>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p>
        </p:txBody>
      </p:sp>
      <p:sp>
        <p:nvSpPr>
          <p:cNvPr id="19" name="Title 1"/>
          <p:cNvSpPr txBox="1">
            <a:spLocks/>
          </p:cNvSpPr>
          <p:nvPr userDrawn="1"/>
        </p:nvSpPr>
        <p:spPr>
          <a:xfrm>
            <a:off x="1425286" y="3851911"/>
            <a:ext cx="6457950" cy="549087"/>
          </a:xfrm>
          <a:prstGeom prst="rect">
            <a:avLst/>
          </a:prstGeom>
        </p:spPr>
        <p:txBody>
          <a:bodyPr vert="horz" lIns="68580" tIns="34290" rIns="68580" bIns="34290" numCol="1"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US" sz="1800" b="1" i="1"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7" name="TextBox 6"/>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2017 The</a:t>
            </a:r>
            <a:r>
              <a:rPr lang="en-US" sz="800" baseline="0" dirty="0">
                <a:solidFill>
                  <a:schemeClr val="bg1"/>
                </a:solidFill>
                <a:latin typeface="Arial" panose="020B0604020202020204" pitchFamily="34" charset="0"/>
                <a:ea typeface="Roboto" panose="02000000000000000000" pitchFamily="2"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Coding Boot Camp</a:t>
            </a:r>
          </a:p>
        </p:txBody>
      </p:sp>
      <p:sp>
        <p:nvSpPr>
          <p:cNvPr id="9" name="Title 15"/>
          <p:cNvSpPr>
            <a:spLocks noGrp="1"/>
          </p:cNvSpPr>
          <p:nvPr>
            <p:ph type="title" hasCustomPrompt="1"/>
          </p:nvPr>
        </p:nvSpPr>
        <p:spPr>
          <a:xfrm>
            <a:off x="390606" y="2953542"/>
            <a:ext cx="8229600" cy="871860"/>
          </a:xfrm>
        </p:spPr>
        <p:txBody>
          <a:bodyPr numCol="1">
            <a:normAutofit/>
          </a:bodyPr>
          <a:lstStyle>
            <a:lvl1pPr algn="l">
              <a:defRPr sz="4100" b="1" i="1">
                <a:solidFill>
                  <a:schemeClr val="bg1"/>
                </a:solidFill>
                <a:latin typeface="Arial" panose="020B0604020202020204" pitchFamily="34" charset="0"/>
                <a:cs typeface="Arial" panose="020B0604020202020204" pitchFamily="34" charset="0"/>
              </a:defRPr>
            </a:lvl1pPr>
          </a:lstStyle>
          <a:p>
            <a:r>
              <a:rPr lang="en-US" dirty="0"/>
              <a:t>Section Title</a:t>
            </a:r>
          </a:p>
        </p:txBody>
      </p:sp>
    </p:spTree>
    <p:extLst>
      <p:ext uri="{BB962C8B-B14F-4D97-AF65-F5344CB8AC3E}">
        <p14:creationId xmlns:p14="http://schemas.microsoft.com/office/powerpoint/2010/main" val="31093906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Flowchart: Process 5"/>
          <p:cNvSpPr/>
          <p:nvPr userDrawn="1"/>
        </p:nvSpPr>
        <p:spPr>
          <a:xfrm>
            <a:off x="0" y="6418964"/>
            <a:ext cx="9155741" cy="457748"/>
          </a:xfrm>
          <a:prstGeom prst="flowChartProcess">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8" name="Title 13"/>
          <p:cNvSpPr>
            <a:spLocks noGrp="1"/>
          </p:cNvSpPr>
          <p:nvPr>
            <p:ph type="title" hasCustomPrompt="1"/>
          </p:nvPr>
        </p:nvSpPr>
        <p:spPr>
          <a:xfrm>
            <a:off x="304800" y="0"/>
            <a:ext cx="5470526" cy="653854"/>
          </a:xfrm>
        </p:spPr>
        <p:txBody>
          <a:bodyPr numCol="1">
            <a:normAutofit/>
          </a:bodyPr>
          <a:lstStyle>
            <a:lvl1pPr algn="l">
              <a:defRPr sz="2400" b="1">
                <a:latin typeface="Arial" panose="020B0604020202020204" pitchFamily="34" charset="0"/>
                <a:cs typeface="Arial" panose="020B0604020202020204" pitchFamily="34" charset="0"/>
              </a:defRPr>
            </a:lvl1pPr>
          </a:lstStyle>
          <a:p>
            <a:pPr lvl="0"/>
            <a:r>
              <a:rPr lang="en-US" dirty="0"/>
              <a:t>Click to edit Master text styles</a:t>
            </a:r>
          </a:p>
        </p:txBody>
      </p:sp>
      <p:sp>
        <p:nvSpPr>
          <p:cNvPr id="19" name="TextBox 18"/>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2017 The</a:t>
            </a:r>
            <a:r>
              <a:rPr lang="en-US" sz="800" baseline="0" dirty="0">
                <a:solidFill>
                  <a:schemeClr val="bg1"/>
                </a:solidFill>
                <a:latin typeface="Arial" panose="020B0604020202020204" pitchFamily="34" charset="0"/>
                <a:ea typeface="Roboto" panose="02000000000000000000" pitchFamily="2"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Coding Boot Camp</a:t>
            </a:r>
          </a:p>
        </p:txBody>
      </p:sp>
      <p:cxnSp>
        <p:nvCxnSpPr>
          <p:cNvPr id="7" name="Straight Connector 6"/>
          <p:cNvCxnSpPr/>
          <p:nvPr userDrawn="1"/>
        </p:nvCxnSpPr>
        <p:spPr>
          <a:xfrm>
            <a:off x="0" y="653854"/>
            <a:ext cx="9144000" cy="0"/>
          </a:xfrm>
          <a:prstGeom prst="line">
            <a:avLst/>
          </a:prstGeom>
          <a:ln w="41275">
            <a:solidFill>
              <a:srgbClr val="C8323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872834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6" name="Flowchart: Process 5"/>
          <p:cNvSpPr/>
          <p:nvPr userDrawn="1"/>
        </p:nvSpPr>
        <p:spPr>
          <a:xfrm>
            <a:off x="0" y="6418964"/>
            <a:ext cx="9155741" cy="457748"/>
          </a:xfrm>
          <a:prstGeom prst="flowChartProcess">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8" name="Title 13"/>
          <p:cNvSpPr>
            <a:spLocks noGrp="1"/>
          </p:cNvSpPr>
          <p:nvPr>
            <p:ph type="title" hasCustomPrompt="1"/>
          </p:nvPr>
        </p:nvSpPr>
        <p:spPr>
          <a:xfrm>
            <a:off x="304800" y="0"/>
            <a:ext cx="5470526" cy="653854"/>
          </a:xfrm>
        </p:spPr>
        <p:txBody>
          <a:bodyPr numCol="1">
            <a:normAutofit/>
          </a:bodyPr>
          <a:lstStyle>
            <a:lvl1pPr algn="l">
              <a:defRPr sz="2400" b="1">
                <a:latin typeface="Arial" panose="020B0604020202020204" pitchFamily="34" charset="0"/>
                <a:cs typeface="Arial" panose="020B0604020202020204" pitchFamily="34" charset="0"/>
              </a:defRPr>
            </a:lvl1pPr>
          </a:lstStyle>
          <a:p>
            <a:pPr lvl="0"/>
            <a:r>
              <a:rPr lang="en-US" dirty="0"/>
              <a:t>Click to edit Master text styles</a:t>
            </a:r>
          </a:p>
        </p:txBody>
      </p:sp>
      <p:sp>
        <p:nvSpPr>
          <p:cNvPr id="19" name="TextBox 18"/>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2017 The</a:t>
            </a:r>
            <a:r>
              <a:rPr lang="en-US" sz="800" baseline="0" dirty="0">
                <a:solidFill>
                  <a:schemeClr val="bg1"/>
                </a:solidFill>
                <a:latin typeface="Arial" panose="020B0604020202020204" pitchFamily="34" charset="0"/>
                <a:ea typeface="Roboto" panose="02000000000000000000" pitchFamily="2"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Coding Boot Camp</a:t>
            </a:r>
          </a:p>
        </p:txBody>
      </p:sp>
      <p:cxnSp>
        <p:nvCxnSpPr>
          <p:cNvPr id="7" name="Straight Connector 6"/>
          <p:cNvCxnSpPr/>
          <p:nvPr userDrawn="1"/>
        </p:nvCxnSpPr>
        <p:spPr>
          <a:xfrm>
            <a:off x="0" y="653854"/>
            <a:ext cx="9144000" cy="0"/>
          </a:xfrm>
          <a:prstGeom prst="line">
            <a:avLst/>
          </a:prstGeom>
          <a:ln w="41275">
            <a:solidFill>
              <a:srgbClr val="C83232"/>
            </a:solidFill>
          </a:ln>
        </p:spPr>
        <p:style>
          <a:lnRef idx="1">
            <a:schemeClr val="accent1"/>
          </a:lnRef>
          <a:fillRef idx="0">
            <a:schemeClr val="accent1"/>
          </a:fillRef>
          <a:effectRef idx="0">
            <a:schemeClr val="accent1"/>
          </a:effectRef>
          <a:fontRef idx="minor">
            <a:schemeClr val="tx1"/>
          </a:fontRef>
        </p:style>
      </p:cxnSp>
      <p:sp>
        <p:nvSpPr>
          <p:cNvPr id="9" name="Rectangle 8"/>
          <p:cNvSpPr/>
          <p:nvPr userDrawn="1"/>
        </p:nvSpPr>
        <p:spPr>
          <a:xfrm>
            <a:off x="-11741" y="689615"/>
            <a:ext cx="9155741" cy="562658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latin typeface="Arial" panose="020B0604020202020204" pitchFamily="34" charset="0"/>
              <a:cs typeface="Arial" panose="020B0604020202020204" pitchFamily="34" charset="0"/>
            </a:endParaRPr>
          </a:p>
        </p:txBody>
      </p:sp>
      <p:sp>
        <p:nvSpPr>
          <p:cNvPr id="3" name="Text Placeholder 2"/>
          <p:cNvSpPr>
            <a:spLocks noGrp="1"/>
          </p:cNvSpPr>
          <p:nvPr>
            <p:ph type="body" sz="quarter" idx="10"/>
          </p:nvPr>
        </p:nvSpPr>
        <p:spPr>
          <a:xfrm>
            <a:off x="304800" y="688975"/>
            <a:ext cx="8610600" cy="54832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801462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3" name="Flowchart: Process 2"/>
          <p:cNvSpPr/>
          <p:nvPr userDrawn="1"/>
        </p:nvSpPr>
        <p:spPr>
          <a:xfrm>
            <a:off x="0" y="6418964"/>
            <a:ext cx="9155741" cy="457748"/>
          </a:xfrm>
          <a:prstGeom prst="flowChartProcess">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4" name="TextBox 3"/>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2017 The</a:t>
            </a:r>
            <a:r>
              <a:rPr lang="en-US" sz="800" baseline="0" dirty="0">
                <a:solidFill>
                  <a:schemeClr val="bg1"/>
                </a:solidFill>
                <a:latin typeface="Arial" panose="020B0604020202020204" pitchFamily="34" charset="0"/>
                <a:ea typeface="Roboto" panose="02000000000000000000" pitchFamily="2"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Coding Boot Camp</a:t>
            </a:r>
          </a:p>
        </p:txBody>
      </p:sp>
      <p:sp>
        <p:nvSpPr>
          <p:cNvPr id="6" name="Title 13"/>
          <p:cNvSpPr>
            <a:spLocks noGrp="1"/>
          </p:cNvSpPr>
          <p:nvPr>
            <p:ph type="title" hasCustomPrompt="1"/>
          </p:nvPr>
        </p:nvSpPr>
        <p:spPr>
          <a:xfrm>
            <a:off x="158270" y="2819400"/>
            <a:ext cx="8839200" cy="653854"/>
          </a:xfrm>
        </p:spPr>
        <p:txBody>
          <a:bodyPr numCol="1">
            <a:noAutofit/>
          </a:bodyPr>
          <a:lstStyle>
            <a:lvl1pPr algn="ctr">
              <a:defRPr sz="3600" b="1" baseline="0">
                <a:latin typeface="Arial" panose="020B0604020202020204" pitchFamily="34" charset="0"/>
                <a:cs typeface="Arial" panose="020B0604020202020204" pitchFamily="34" charset="0"/>
              </a:defRPr>
            </a:lvl1pPr>
          </a:lstStyle>
          <a:p>
            <a:pPr lvl="0"/>
            <a:r>
              <a:rPr lang="en-US" dirty="0"/>
              <a:t>Central Question / Comment</a:t>
            </a:r>
          </a:p>
        </p:txBody>
      </p:sp>
    </p:spTree>
    <p:extLst>
      <p:ext uri="{BB962C8B-B14F-4D97-AF65-F5344CB8AC3E}">
        <p14:creationId xmlns:p14="http://schemas.microsoft.com/office/powerpoint/2010/main" val="89255784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4" name="TextBox 3"/>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tx1"/>
                </a:solidFill>
                <a:latin typeface="Arial" panose="020B0604020202020204" pitchFamily="34" charset="0"/>
                <a:cs typeface="Arial" panose="020B0604020202020204" pitchFamily="34" charset="0"/>
              </a:rPr>
              <a:t>© </a:t>
            </a:r>
            <a:r>
              <a:rPr lang="en-US" sz="800" dirty="0">
                <a:solidFill>
                  <a:schemeClr val="tx1"/>
                </a:solidFill>
                <a:latin typeface="Arial" panose="020B0604020202020204" pitchFamily="34" charset="0"/>
                <a:ea typeface="Roboto" panose="02000000000000000000" pitchFamily="2" charset="0"/>
                <a:cs typeface="Arial" panose="020B0604020202020204" pitchFamily="34" charset="0"/>
              </a:rPr>
              <a:t>2017 The</a:t>
            </a:r>
            <a:r>
              <a:rPr lang="en-US" sz="800" baseline="0" dirty="0">
                <a:solidFill>
                  <a:schemeClr val="tx1"/>
                </a:solidFill>
                <a:latin typeface="Arial" panose="020B0604020202020204" pitchFamily="34" charset="0"/>
                <a:ea typeface="Roboto" panose="02000000000000000000" pitchFamily="2" charset="0"/>
                <a:cs typeface="Arial" panose="020B0604020202020204" pitchFamily="34" charset="0"/>
              </a:rPr>
              <a:t> </a:t>
            </a:r>
            <a:r>
              <a:rPr lang="en-US" sz="800" dirty="0">
                <a:solidFill>
                  <a:schemeClr val="tx1"/>
                </a:solidFill>
                <a:latin typeface="Arial" panose="020B0604020202020204" pitchFamily="34" charset="0"/>
                <a:ea typeface="Roboto" panose="02000000000000000000" pitchFamily="2" charset="0"/>
                <a:cs typeface="Arial" panose="020B0604020202020204" pitchFamily="34" charset="0"/>
              </a:rPr>
              <a:t>Coding Boot Camp</a:t>
            </a:r>
          </a:p>
        </p:txBody>
      </p:sp>
    </p:spTree>
    <p:extLst>
      <p:ext uri="{BB962C8B-B14F-4D97-AF65-F5344CB8AC3E}">
        <p14:creationId xmlns:p14="http://schemas.microsoft.com/office/powerpoint/2010/main" val="171000001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5C9255-9F07-4181-9AD2-897FFC0A3B7E}" type="datetimeFigureOut">
              <a:rPr lang="en-US" smtClean="0"/>
              <a:t>2/4/19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538348-225F-4A43-A9B7-C9ABE3CA2066}" type="slidenum">
              <a:rPr lang="en-US" smtClean="0"/>
              <a:t>‹#›</a:t>
            </a:fld>
            <a:endParaRPr lang="en-US"/>
          </a:p>
        </p:txBody>
      </p:sp>
    </p:spTree>
    <p:extLst>
      <p:ext uri="{BB962C8B-B14F-4D97-AF65-F5344CB8AC3E}">
        <p14:creationId xmlns:p14="http://schemas.microsoft.com/office/powerpoint/2010/main" val="410481372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5"/>
            <a:ext cx="7886700" cy="1325563"/>
          </a:xfrm>
          <a:prstGeom prst="rect">
            <a:avLst/>
          </a:prstGeom>
        </p:spPr>
        <p:txBody>
          <a:bodyPr vert="horz" lIns="91440" tIns="45720" rIns="91440" bIns="45720" numCol="1"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numCol="1"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0"/>
            <a:ext cx="2057400" cy="365125"/>
          </a:xfrm>
          <a:prstGeom prst="rect">
            <a:avLst/>
          </a:prstGeom>
        </p:spPr>
        <p:txBody>
          <a:bodyPr vert="horz" lIns="91440" tIns="45720" rIns="91440" bIns="45720" numCol="1" rtlCol="0" anchor="ctr"/>
          <a:lstStyle>
            <a:lvl1pPr algn="l">
              <a:defRPr sz="1200">
                <a:solidFill>
                  <a:schemeClr val="tx1">
                    <a:tint val="75000"/>
                  </a:schemeClr>
                </a:solidFill>
              </a:defRPr>
            </a:lvl1pPr>
          </a:lstStyle>
          <a:p>
            <a:fld id="{B65C9255-9F07-4181-9AD2-897FFC0A3B7E}" type="datetimeFigureOut">
              <a:rPr lang="en-US" smtClean="0"/>
              <a:t>2/4/19</a:t>
            </a:fld>
            <a:endParaRPr lang="en-US"/>
          </a:p>
        </p:txBody>
      </p:sp>
      <p:sp>
        <p:nvSpPr>
          <p:cNvPr id="5" name="Footer Placeholder 4"/>
          <p:cNvSpPr>
            <a:spLocks noGrp="1"/>
          </p:cNvSpPr>
          <p:nvPr>
            <p:ph type="ftr" sz="quarter" idx="3"/>
          </p:nvPr>
        </p:nvSpPr>
        <p:spPr>
          <a:xfrm>
            <a:off x="3028950" y="6356350"/>
            <a:ext cx="3086100" cy="365125"/>
          </a:xfrm>
          <a:prstGeom prst="rect">
            <a:avLst/>
          </a:prstGeom>
        </p:spPr>
        <p:txBody>
          <a:bodyPr vert="horz" lIns="91440" tIns="45720" rIns="91440" bIns="45720" numCol="1"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0"/>
            <a:ext cx="2057400" cy="365125"/>
          </a:xfrm>
          <a:prstGeom prst="rect">
            <a:avLst/>
          </a:prstGeom>
        </p:spPr>
        <p:txBody>
          <a:bodyPr vert="horz" lIns="91440" tIns="45720" rIns="91440" bIns="45720" numCol="1" rtlCol="0" anchor="ctr"/>
          <a:lstStyle>
            <a:lvl1pPr algn="r">
              <a:defRPr sz="1200">
                <a:solidFill>
                  <a:schemeClr val="tx1">
                    <a:tint val="75000"/>
                  </a:schemeClr>
                </a:solidFill>
              </a:defRPr>
            </a:lvl1pPr>
          </a:lstStyle>
          <a:p>
            <a:fld id="{48538348-225F-4A43-A9B7-C9ABE3CA2066}" type="slidenum">
              <a:rPr lang="en-US" smtClean="0"/>
              <a:t>‹#›</a:t>
            </a:fld>
            <a:endParaRPr lang="en-US"/>
          </a:p>
        </p:txBody>
      </p:sp>
    </p:spTree>
    <p:extLst>
      <p:ext uri="{BB962C8B-B14F-4D97-AF65-F5344CB8AC3E}">
        <p14:creationId xmlns:p14="http://schemas.microsoft.com/office/powerpoint/2010/main" val="1234816427"/>
      </p:ext>
    </p:extLst>
  </p:cSld>
  <p:clrMap bg1="lt1" tx1="dk1" bg2="lt2" tx2="dk2" accent1="accent1" accent2="accent2" accent3="accent3" accent4="accent4" accent5="accent5" accent6="accent6" hlink="hlink" folHlink="folHlink"/>
  <p:sldLayoutIdLst>
    <p:sldLayoutId id="2147483651" r:id="rId1"/>
    <p:sldLayoutId id="2147483652" r:id="rId2"/>
    <p:sldLayoutId id="2147483653" r:id="rId3"/>
    <p:sldLayoutId id="2147483670" r:id="rId4"/>
    <p:sldLayoutId id="2147483654" r:id="rId5"/>
    <p:sldLayoutId id="2147483669" r:id="rId6"/>
    <p:sldLayoutId id="2147483671" r:id="rId7"/>
  </p:sldLayoutIdLst>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9.tiff"/><Relationship Id="rId5" Type="http://schemas.openxmlformats.org/officeDocument/2006/relationships/image" Target="../media/image8.tiff"/><Relationship Id="rId4" Type="http://schemas.openxmlformats.org/officeDocument/2006/relationships/image" Target="../media/image7.tiff"/></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13.tiff"/><Relationship Id="rId5" Type="http://schemas.openxmlformats.org/officeDocument/2006/relationships/image" Target="../media/image12.tiff"/><Relationship Id="rId4" Type="http://schemas.openxmlformats.org/officeDocument/2006/relationships/image" Target="../media/image11.tiff"/></Relationships>
</file>

<file path=ppt/slides/_rels/slide12.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image" Target="../media/image16.tiff"/><Relationship Id="rId4" Type="http://schemas.openxmlformats.org/officeDocument/2006/relationships/image" Target="../media/image15.tiff"/></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3.xml"/><Relationship Id="rId5" Type="http://schemas.openxmlformats.org/officeDocument/2006/relationships/image" Target="../media/image25.png"/><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32.tiff"/><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8" Type="http://schemas.openxmlformats.org/officeDocument/2006/relationships/image" Target="../media/image38.jpeg"/><Relationship Id="rId13" Type="http://schemas.openxmlformats.org/officeDocument/2006/relationships/image" Target="../media/image43.jpeg"/><Relationship Id="rId3" Type="http://schemas.openxmlformats.org/officeDocument/2006/relationships/image" Target="../media/image33.png"/><Relationship Id="rId7" Type="http://schemas.openxmlformats.org/officeDocument/2006/relationships/image" Target="../media/image37.jpeg"/><Relationship Id="rId12" Type="http://schemas.openxmlformats.org/officeDocument/2006/relationships/image" Target="../media/image42.jpeg"/><Relationship Id="rId17" Type="http://schemas.openxmlformats.org/officeDocument/2006/relationships/image" Target="../media/image47.jpeg"/><Relationship Id="rId2" Type="http://schemas.openxmlformats.org/officeDocument/2006/relationships/notesSlide" Target="../notesSlides/notesSlide26.xml"/><Relationship Id="rId16" Type="http://schemas.openxmlformats.org/officeDocument/2006/relationships/image" Target="../media/image46.jpeg"/><Relationship Id="rId1" Type="http://schemas.openxmlformats.org/officeDocument/2006/relationships/slideLayout" Target="../slideLayouts/slideLayout3.xml"/><Relationship Id="rId6" Type="http://schemas.openxmlformats.org/officeDocument/2006/relationships/image" Target="../media/image36.jpeg"/><Relationship Id="rId11" Type="http://schemas.openxmlformats.org/officeDocument/2006/relationships/image" Target="../media/image41.jpeg"/><Relationship Id="rId5" Type="http://schemas.openxmlformats.org/officeDocument/2006/relationships/image" Target="../media/image35.jpeg"/><Relationship Id="rId15" Type="http://schemas.openxmlformats.org/officeDocument/2006/relationships/image" Target="../media/image45.jpeg"/><Relationship Id="rId10" Type="http://schemas.openxmlformats.org/officeDocument/2006/relationships/image" Target="../media/image40.jpeg"/><Relationship Id="rId4" Type="http://schemas.openxmlformats.org/officeDocument/2006/relationships/image" Target="../media/image34.jpeg"/><Relationship Id="rId9" Type="http://schemas.openxmlformats.org/officeDocument/2006/relationships/image" Target="../media/image39.jpeg"/><Relationship Id="rId14" Type="http://schemas.openxmlformats.org/officeDocument/2006/relationships/image" Target="../media/image44.jpeg"/></Relationships>
</file>

<file path=ppt/slides/_rels/slide3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9.xml"/><Relationship Id="rId1" Type="http://schemas.openxmlformats.org/officeDocument/2006/relationships/slideLayout" Target="../slideLayouts/slideLayout3.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56.tiff"/><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57.tiff"/><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58.tiff"/><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59.tiff"/><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60.tiff"/><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2" Type="http://schemas.openxmlformats.org/officeDocument/2006/relationships/image" Target="../media/image61.tiff"/><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3.xml"/><Relationship Id="rId4" Type="http://schemas.openxmlformats.org/officeDocument/2006/relationships/image" Target="../media/image70.png"/></Relationships>
</file>

<file path=ppt/slides/_rels/slide7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3.xml"/><Relationship Id="rId4" Type="http://schemas.openxmlformats.org/officeDocument/2006/relationships/image" Target="../media/image70.png"/></Relationships>
</file>

<file path=ppt/slides/_rels/slide75.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3.xml"/><Relationship Id="rId5" Type="http://schemas.openxmlformats.org/officeDocument/2006/relationships/image" Target="../media/image77.gif"/><Relationship Id="rId4" Type="http://schemas.openxmlformats.org/officeDocument/2006/relationships/image" Target="../media/image76.jpe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9.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diagramLayout" Target="../diagrams/layout1.xml"/><Relationship Id="rId7" Type="http://schemas.openxmlformats.org/officeDocument/2006/relationships/image" Target="../media/image78.png"/><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 Id="rId9" Type="http://schemas.openxmlformats.org/officeDocument/2006/relationships/image" Target="../media/image79.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4.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6.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89.png"/><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image" Target="../media/image90.jpeg"/><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2" Type="http://schemas.openxmlformats.org/officeDocument/2006/relationships/image" Target="../media/image92.jpeg"/><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2" Type="http://schemas.openxmlformats.org/officeDocument/2006/relationships/image" Target="../media/image93.jpeg"/><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6991" y="2885043"/>
            <a:ext cx="8229600" cy="871860"/>
          </a:xfrm>
        </p:spPr>
        <p:txBody>
          <a:bodyPr/>
          <a:lstStyle/>
          <a:p>
            <a:r>
              <a:rPr lang="en-US" dirty="0"/>
              <a:t>Zen of Data</a:t>
            </a:r>
          </a:p>
        </p:txBody>
      </p:sp>
      <p:sp>
        <p:nvSpPr>
          <p:cNvPr id="4" name="Text Placeholder 3"/>
          <p:cNvSpPr>
            <a:spLocks noGrp="1"/>
          </p:cNvSpPr>
          <p:nvPr>
            <p:ph type="body" sz="quarter" idx="10"/>
          </p:nvPr>
        </p:nvSpPr>
        <p:spPr>
          <a:xfrm>
            <a:off x="396991" y="2589438"/>
            <a:ext cx="2700337" cy="381000"/>
          </a:xfrm>
        </p:spPr>
        <p:txBody>
          <a:bodyPr/>
          <a:lstStyle/>
          <a:p>
            <a:r>
              <a:rPr lang="en-US" dirty="0"/>
              <a:t>Day 1</a:t>
            </a:r>
          </a:p>
        </p:txBody>
      </p:sp>
      <p:sp>
        <p:nvSpPr>
          <p:cNvPr id="5" name="Title 1"/>
          <p:cNvSpPr txBox="1">
            <a:spLocks/>
          </p:cNvSpPr>
          <p:nvPr/>
        </p:nvSpPr>
        <p:spPr>
          <a:xfrm>
            <a:off x="426892" y="3962400"/>
            <a:ext cx="2670436" cy="453389"/>
          </a:xfrm>
          <a:prstGeom prst="rect">
            <a:avLst/>
          </a:prstGeom>
        </p:spPr>
        <p:txBody>
          <a:bodyPr vert="horz" lIns="68580" tIns="34290" rIns="68580" bIns="34290" numCol="1"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000" b="1" dirty="0">
                <a:solidFill>
                  <a:schemeClr val="bg1"/>
                </a:solidFill>
                <a:latin typeface="Arial" panose="020B0604020202020204" pitchFamily="34" charset="0"/>
                <a:ea typeface="Roboto" panose="02000000000000000000" pitchFamily="2" charset="0"/>
                <a:cs typeface="Arial" panose="020B0604020202020204" pitchFamily="34" charset="0"/>
              </a:rPr>
              <a:t>The Data Bootcamp |</a:t>
            </a:r>
            <a:endParaRPr lang="en-US" sz="2000"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6" name="Text Placeholder 19"/>
          <p:cNvSpPr txBox="1">
            <a:spLocks/>
          </p:cNvSpPr>
          <p:nvPr/>
        </p:nvSpPr>
        <p:spPr>
          <a:xfrm>
            <a:off x="3068752" y="4034789"/>
            <a:ext cx="2951047" cy="381000"/>
          </a:xfrm>
          <a:prstGeom prst="rect">
            <a:avLst/>
          </a:prstGeom>
        </p:spPr>
        <p:txBody>
          <a:bodyPr numCol="1">
            <a:noAutofit/>
          </a:bodyPr>
          <a:lstStyle>
            <a:lvl1pPr marL="0" indent="0" algn="l" defTabSz="914400" rtl="0" eaLnBrk="1" latinLnBrk="0" hangingPunct="1">
              <a:lnSpc>
                <a:spcPct val="90000"/>
              </a:lnSpc>
              <a:spcBef>
                <a:spcPts val="1000"/>
              </a:spcBef>
              <a:buFont typeface="Arial" panose="020B0604020202020204" pitchFamily="34" charset="0"/>
              <a:buNone/>
              <a:defRPr sz="2000" b="1" kern="1200" baseline="0">
                <a:solidFill>
                  <a:schemeClr val="bg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b="1"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1"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000" b="1"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000" b="1"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February 4, 2019</a:t>
            </a:r>
          </a:p>
        </p:txBody>
      </p:sp>
    </p:spTree>
    <p:extLst>
      <p:ext uri="{BB962C8B-B14F-4D97-AF65-F5344CB8AC3E}">
        <p14:creationId xmlns:p14="http://schemas.microsoft.com/office/powerpoint/2010/main" val="408154803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8839200" cy="653854"/>
          </a:xfrm>
        </p:spPr>
        <p:txBody>
          <a:bodyPr>
            <a:normAutofit/>
          </a:bodyPr>
          <a:lstStyle/>
          <a:p>
            <a:r>
              <a:rPr lang="en-US" dirty="0"/>
              <a:t>1. Explosive Growth in “Digitized” Data (Creation)</a:t>
            </a:r>
          </a:p>
        </p:txBody>
      </p:sp>
      <p:pic>
        <p:nvPicPr>
          <p:cNvPr id="9" name="Picture 8"/>
          <p:cNvPicPr>
            <a:picLocks noChangeAspect="1"/>
          </p:cNvPicPr>
          <p:nvPr/>
        </p:nvPicPr>
        <p:blipFill>
          <a:blip r:embed="rId3"/>
          <a:stretch>
            <a:fillRect/>
          </a:stretch>
        </p:blipFill>
        <p:spPr>
          <a:xfrm>
            <a:off x="381001" y="885396"/>
            <a:ext cx="4076330" cy="2735733"/>
          </a:xfrm>
          <a:prstGeom prst="rect">
            <a:avLst/>
          </a:prstGeom>
        </p:spPr>
      </p:pic>
      <p:pic>
        <p:nvPicPr>
          <p:cNvPr id="10" name="Picture 9"/>
          <p:cNvPicPr>
            <a:picLocks noChangeAspect="1"/>
          </p:cNvPicPr>
          <p:nvPr/>
        </p:nvPicPr>
        <p:blipFill rotWithShape="1">
          <a:blip r:embed="rId4"/>
          <a:srcRect b="6371"/>
          <a:stretch/>
        </p:blipFill>
        <p:spPr>
          <a:xfrm>
            <a:off x="4687824" y="3810000"/>
            <a:ext cx="4153269" cy="2151383"/>
          </a:xfrm>
          <a:prstGeom prst="rect">
            <a:avLst/>
          </a:prstGeom>
        </p:spPr>
      </p:pic>
      <p:pic>
        <p:nvPicPr>
          <p:cNvPr id="11" name="Picture 10"/>
          <p:cNvPicPr>
            <a:picLocks noChangeAspect="1"/>
          </p:cNvPicPr>
          <p:nvPr/>
        </p:nvPicPr>
        <p:blipFill>
          <a:blip r:embed="rId5"/>
          <a:stretch>
            <a:fillRect/>
          </a:stretch>
        </p:blipFill>
        <p:spPr>
          <a:xfrm>
            <a:off x="4687824" y="890548"/>
            <a:ext cx="4153269" cy="2730581"/>
          </a:xfrm>
          <a:prstGeom prst="rect">
            <a:avLst/>
          </a:prstGeom>
        </p:spPr>
      </p:pic>
      <p:pic>
        <p:nvPicPr>
          <p:cNvPr id="12" name="Picture 11"/>
          <p:cNvPicPr>
            <a:picLocks noChangeAspect="1"/>
          </p:cNvPicPr>
          <p:nvPr/>
        </p:nvPicPr>
        <p:blipFill rotWithShape="1">
          <a:blip r:embed="rId6"/>
          <a:srcRect l="2765" t="13771" b="16968"/>
          <a:stretch/>
        </p:blipFill>
        <p:spPr>
          <a:xfrm>
            <a:off x="381000" y="3810000"/>
            <a:ext cx="4076331" cy="2187298"/>
          </a:xfrm>
          <a:prstGeom prst="rect">
            <a:avLst/>
          </a:prstGeom>
        </p:spPr>
      </p:pic>
    </p:spTree>
    <p:extLst>
      <p:ext uri="{BB962C8B-B14F-4D97-AF65-F5344CB8AC3E}">
        <p14:creationId xmlns:p14="http://schemas.microsoft.com/office/powerpoint/2010/main" val="276344368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0606" y="2971800"/>
            <a:ext cx="8229600" cy="871860"/>
          </a:xfrm>
        </p:spPr>
        <p:txBody>
          <a:bodyPr numCol="1"/>
          <a:lstStyle/>
          <a:p>
            <a:r>
              <a:rPr lang="en-US" dirty="0"/>
              <a:t>An Analytics Paradigm</a:t>
            </a:r>
          </a:p>
        </p:txBody>
      </p:sp>
    </p:spTree>
    <p:extLst>
      <p:ext uri="{BB962C8B-B14F-4D97-AF65-F5344CB8AC3E}">
        <p14:creationId xmlns:p14="http://schemas.microsoft.com/office/powerpoint/2010/main" val="308243381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324600" cy="653854"/>
          </a:xfrm>
        </p:spPr>
        <p:txBody>
          <a:bodyPr>
            <a:normAutofit/>
          </a:bodyPr>
          <a:lstStyle/>
          <a:p>
            <a:r>
              <a:rPr lang="en-US" dirty="0"/>
              <a:t>Analytics Paradigm</a:t>
            </a:r>
          </a:p>
        </p:txBody>
      </p:sp>
      <p:grpSp>
        <p:nvGrpSpPr>
          <p:cNvPr id="34" name="Group 33"/>
          <p:cNvGrpSpPr/>
          <p:nvPr/>
        </p:nvGrpSpPr>
        <p:grpSpPr>
          <a:xfrm>
            <a:off x="159865" y="990600"/>
            <a:ext cx="8907935" cy="4153640"/>
            <a:chOff x="-144935" y="1209675"/>
            <a:chExt cx="9498743" cy="4429125"/>
          </a:xfrm>
        </p:grpSpPr>
        <p:sp>
          <p:nvSpPr>
            <p:cNvPr id="3" name="Rectangle: Rounded Corners 2"/>
            <p:cNvSpPr/>
            <p:nvPr/>
          </p:nvSpPr>
          <p:spPr>
            <a:xfrm>
              <a:off x="304800" y="1209675"/>
              <a:ext cx="2514600" cy="1066800"/>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Decompose the Ask</a:t>
              </a:r>
            </a:p>
          </p:txBody>
        </p:sp>
        <p:sp>
          <p:nvSpPr>
            <p:cNvPr id="4" name="Rectangle: Rounded Corners 3"/>
            <p:cNvSpPr/>
            <p:nvPr/>
          </p:nvSpPr>
          <p:spPr>
            <a:xfrm>
              <a:off x="3352800" y="1219200"/>
              <a:ext cx="2514600" cy="1066800"/>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Identify Data Sources</a:t>
              </a:r>
            </a:p>
          </p:txBody>
        </p:sp>
        <p:sp>
          <p:nvSpPr>
            <p:cNvPr id="5" name="Rectangle: Rounded Corners 4"/>
            <p:cNvSpPr/>
            <p:nvPr/>
          </p:nvSpPr>
          <p:spPr>
            <a:xfrm>
              <a:off x="6400800" y="1219200"/>
              <a:ext cx="2514600" cy="1066800"/>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Define Strategy and Metrics</a:t>
              </a:r>
            </a:p>
          </p:txBody>
        </p:sp>
        <p:sp>
          <p:nvSpPr>
            <p:cNvPr id="6" name="Rectangle: Rounded Corners 5"/>
            <p:cNvSpPr/>
            <p:nvPr/>
          </p:nvSpPr>
          <p:spPr>
            <a:xfrm>
              <a:off x="304800" y="2886075"/>
              <a:ext cx="2514600" cy="1066800"/>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Build Data Retrieval Plan</a:t>
              </a:r>
            </a:p>
          </p:txBody>
        </p:sp>
        <p:sp>
          <p:nvSpPr>
            <p:cNvPr id="7" name="Rectangle: Rounded Corners 6"/>
            <p:cNvSpPr/>
            <p:nvPr/>
          </p:nvSpPr>
          <p:spPr>
            <a:xfrm>
              <a:off x="3352800" y="2886075"/>
              <a:ext cx="2514600" cy="1066800"/>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Retrieve the Data</a:t>
              </a:r>
            </a:p>
          </p:txBody>
        </p:sp>
        <p:sp>
          <p:nvSpPr>
            <p:cNvPr id="8" name="Rectangle: Rounded Corners 7"/>
            <p:cNvSpPr/>
            <p:nvPr/>
          </p:nvSpPr>
          <p:spPr>
            <a:xfrm>
              <a:off x="6409811" y="2879897"/>
              <a:ext cx="2514600" cy="1066800"/>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Assemble and Clean</a:t>
              </a:r>
            </a:p>
          </p:txBody>
        </p:sp>
        <p:sp>
          <p:nvSpPr>
            <p:cNvPr id="9" name="Rectangle: Rounded Corners 8"/>
            <p:cNvSpPr/>
            <p:nvPr/>
          </p:nvSpPr>
          <p:spPr>
            <a:xfrm>
              <a:off x="285750" y="4572000"/>
              <a:ext cx="2514600" cy="1066800"/>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Analyze for Trends</a:t>
              </a:r>
            </a:p>
          </p:txBody>
        </p:sp>
        <p:sp>
          <p:nvSpPr>
            <p:cNvPr id="10" name="Rectangle: Rounded Corners 9"/>
            <p:cNvSpPr/>
            <p:nvPr/>
          </p:nvSpPr>
          <p:spPr>
            <a:xfrm>
              <a:off x="3315730" y="4572000"/>
              <a:ext cx="2514600" cy="1066800"/>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Acknowledge Limitations</a:t>
              </a:r>
            </a:p>
          </p:txBody>
        </p:sp>
        <p:sp>
          <p:nvSpPr>
            <p:cNvPr id="11" name="Rectangle: Rounded Corners 10"/>
            <p:cNvSpPr/>
            <p:nvPr/>
          </p:nvSpPr>
          <p:spPr>
            <a:xfrm>
              <a:off x="6409811" y="4572000"/>
              <a:ext cx="2514600" cy="1066800"/>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Make the Call or </a:t>
              </a:r>
            </a:p>
            <a:p>
              <a:pPr algn="ctr"/>
              <a:r>
                <a:rPr lang="en-US" dirty="0"/>
                <a:t>Tell the Story</a:t>
              </a:r>
            </a:p>
          </p:txBody>
        </p:sp>
        <p:sp>
          <p:nvSpPr>
            <p:cNvPr id="12" name="Arrow: Right 11"/>
            <p:cNvSpPr/>
            <p:nvPr/>
          </p:nvSpPr>
          <p:spPr>
            <a:xfrm>
              <a:off x="2914778" y="1678633"/>
              <a:ext cx="357059" cy="201711"/>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rrow: Right 14"/>
            <p:cNvSpPr/>
            <p:nvPr/>
          </p:nvSpPr>
          <p:spPr>
            <a:xfrm>
              <a:off x="2914778" y="3249943"/>
              <a:ext cx="357059" cy="201711"/>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Arrow: Right 25"/>
            <p:cNvSpPr/>
            <p:nvPr/>
          </p:nvSpPr>
          <p:spPr>
            <a:xfrm>
              <a:off x="5948363" y="3249943"/>
              <a:ext cx="357059" cy="201711"/>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Arrow: Right 26"/>
            <p:cNvSpPr/>
            <p:nvPr/>
          </p:nvSpPr>
          <p:spPr>
            <a:xfrm>
              <a:off x="5955570" y="1642219"/>
              <a:ext cx="357059" cy="201711"/>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Arrow: Right 27"/>
            <p:cNvSpPr/>
            <p:nvPr/>
          </p:nvSpPr>
          <p:spPr>
            <a:xfrm>
              <a:off x="2872303" y="4970364"/>
              <a:ext cx="357059" cy="201711"/>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Arrow: Right 28"/>
            <p:cNvSpPr/>
            <p:nvPr/>
          </p:nvSpPr>
          <p:spPr>
            <a:xfrm>
              <a:off x="5941541" y="4970363"/>
              <a:ext cx="357059" cy="201711"/>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Arrow: Right 29"/>
            <p:cNvSpPr/>
            <p:nvPr/>
          </p:nvSpPr>
          <p:spPr>
            <a:xfrm>
              <a:off x="8996749" y="1658038"/>
              <a:ext cx="357059" cy="201711"/>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Arrow: Right 30"/>
            <p:cNvSpPr/>
            <p:nvPr/>
          </p:nvSpPr>
          <p:spPr>
            <a:xfrm>
              <a:off x="-144935" y="3295250"/>
              <a:ext cx="357059" cy="201711"/>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Arrow: Right 31"/>
            <p:cNvSpPr/>
            <p:nvPr/>
          </p:nvSpPr>
          <p:spPr>
            <a:xfrm>
              <a:off x="-143520" y="5042384"/>
              <a:ext cx="357059" cy="201711"/>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Arrow: Right 32"/>
            <p:cNvSpPr/>
            <p:nvPr/>
          </p:nvSpPr>
          <p:spPr>
            <a:xfrm>
              <a:off x="8981818" y="3240418"/>
              <a:ext cx="357059" cy="201711"/>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5" name="TextBox 34"/>
          <p:cNvSpPr txBox="1"/>
          <p:nvPr/>
        </p:nvSpPr>
        <p:spPr>
          <a:xfrm>
            <a:off x="334241" y="5346962"/>
            <a:ext cx="8489934" cy="830997"/>
          </a:xfrm>
          <a:prstGeom prst="rect">
            <a:avLst/>
          </a:prstGeom>
          <a:noFill/>
        </p:spPr>
        <p:txBody>
          <a:bodyPr wrap="square" rtlCol="0">
            <a:spAutoFit/>
          </a:bodyPr>
          <a:lstStyle/>
          <a:p>
            <a:pPr algn="ctr"/>
            <a:r>
              <a:rPr lang="en-US" sz="2400" dirty="0"/>
              <a:t>Regardless of type or industry, this paradigm provides a repeatable pathway for effective data problem solving.</a:t>
            </a:r>
          </a:p>
        </p:txBody>
      </p:sp>
    </p:spTree>
    <p:extLst>
      <p:ext uri="{BB962C8B-B14F-4D97-AF65-F5344CB8AC3E}">
        <p14:creationId xmlns:p14="http://schemas.microsoft.com/office/powerpoint/2010/main" val="53548933"/>
      </p:ext>
    </p:extLst>
  </p:cSld>
  <p:clrMapOvr>
    <a:masterClrMapping/>
  </p:clrMapOvr>
  <p:transition>
    <p:fade/>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Thought Experiment #2</a:t>
            </a:r>
          </a:p>
        </p:txBody>
      </p:sp>
      <p:sp>
        <p:nvSpPr>
          <p:cNvPr id="3" name="Title 1"/>
          <p:cNvSpPr txBox="1">
            <a:spLocks/>
          </p:cNvSpPr>
          <p:nvPr/>
        </p:nvSpPr>
        <p:spPr>
          <a:xfrm>
            <a:off x="390606" y="3657600"/>
            <a:ext cx="8229600" cy="871860"/>
          </a:xfrm>
          <a:prstGeom prst="rect">
            <a:avLst/>
          </a:prstGeom>
        </p:spPr>
        <p:txBody>
          <a:bodyPr vert="horz" lIns="91440" tIns="45720" rIns="91440" bIns="45720" numCol="1" rtlCol="0" anchor="ctr">
            <a:normAutofit/>
          </a:bodyPr>
          <a:lstStyle>
            <a:lvl1pPr algn="l" defTabSz="914400" rtl="0" eaLnBrk="1" latinLnBrk="0" hangingPunct="1">
              <a:lnSpc>
                <a:spcPct val="90000"/>
              </a:lnSpc>
              <a:spcBef>
                <a:spcPct val="0"/>
              </a:spcBef>
              <a:buNone/>
              <a:defRPr sz="4100" b="1" i="1" kern="1200">
                <a:solidFill>
                  <a:schemeClr val="bg1"/>
                </a:solidFill>
                <a:latin typeface="Arial" panose="020B0604020202020204" pitchFamily="34" charset="0"/>
                <a:ea typeface="+mj-ea"/>
                <a:cs typeface="Arial" panose="020B0604020202020204" pitchFamily="34" charset="0"/>
              </a:defRPr>
            </a:lvl1pPr>
          </a:lstStyle>
          <a:p>
            <a:r>
              <a:rPr lang="en-US" sz="2400" dirty="0"/>
              <a:t>Predicting Gentrification</a:t>
            </a:r>
          </a:p>
        </p:txBody>
      </p:sp>
    </p:spTree>
    <p:extLst>
      <p:ext uri="{BB962C8B-B14F-4D97-AF65-F5344CB8AC3E}">
        <p14:creationId xmlns:p14="http://schemas.microsoft.com/office/powerpoint/2010/main" val="419146290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Let’s Talk Gentrification</a:t>
            </a:r>
          </a:p>
        </p:txBody>
      </p:sp>
      <p:pic>
        <p:nvPicPr>
          <p:cNvPr id="1026" name="Picture 2" descr="Image result for gentrificati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200" y="762000"/>
            <a:ext cx="8305800" cy="5537200"/>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161753789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&gt; YOUR TURN!</a:t>
            </a:r>
          </a:p>
        </p:txBody>
      </p:sp>
      <p:sp>
        <p:nvSpPr>
          <p:cNvPr id="8" name="Rectangle 7"/>
          <p:cNvSpPr/>
          <p:nvPr/>
        </p:nvSpPr>
        <p:spPr>
          <a:xfrm>
            <a:off x="-11741" y="685800"/>
            <a:ext cx="9155741" cy="562658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9" name="TextBox 8"/>
          <p:cNvSpPr txBox="1"/>
          <p:nvPr/>
        </p:nvSpPr>
        <p:spPr>
          <a:xfrm>
            <a:off x="304800" y="738455"/>
            <a:ext cx="8686800" cy="5586145"/>
          </a:xfrm>
          <a:prstGeom prst="rect">
            <a:avLst/>
          </a:prstGeom>
          <a:noFill/>
        </p:spPr>
        <p:txBody>
          <a:bodyPr wrap="square" rtlCol="0">
            <a:spAutoFit/>
          </a:bodyPr>
          <a:lstStyle/>
          <a:p>
            <a:r>
              <a:rPr lang="en-US" sz="1700" b="1" dirty="0">
                <a:latin typeface="Arial" panose="020B0604020202020204" pitchFamily="34" charset="0"/>
                <a:ea typeface="Roboto" pitchFamily="2" charset="0"/>
                <a:cs typeface="Arial" panose="020B0604020202020204" pitchFamily="34" charset="0"/>
              </a:rPr>
              <a:t>Assignment:</a:t>
            </a:r>
          </a:p>
          <a:p>
            <a:r>
              <a:rPr lang="en-US" sz="1700" dirty="0">
                <a:latin typeface="Arial" panose="020B0604020202020204" pitchFamily="34" charset="0"/>
                <a:ea typeface="Roboto" pitchFamily="2" charset="0"/>
                <a:cs typeface="Arial" panose="020B0604020202020204" pitchFamily="34" charset="0"/>
              </a:rPr>
              <a:t>Using the Analytics Paradigm as a framework, outline a strategy by which you would identify which neighborhoods in our city are seeing signs of gentrification?</a:t>
            </a:r>
          </a:p>
          <a:p>
            <a:endParaRPr lang="en-US" sz="1700" dirty="0">
              <a:latin typeface="Arial" panose="020B0604020202020204" pitchFamily="34" charset="0"/>
              <a:ea typeface="Roboto" pitchFamily="2" charset="0"/>
              <a:cs typeface="Arial" panose="020B0604020202020204" pitchFamily="34" charset="0"/>
            </a:endParaRPr>
          </a:p>
          <a:p>
            <a:r>
              <a:rPr lang="en-US" sz="1700" dirty="0">
                <a:latin typeface="Arial" panose="020B0604020202020204" pitchFamily="34" charset="0"/>
                <a:ea typeface="Roboto" pitchFamily="2" charset="0"/>
                <a:cs typeface="Arial" panose="020B0604020202020204" pitchFamily="34" charset="0"/>
              </a:rPr>
              <a:t>Specifically, how would you answer the questions:</a:t>
            </a:r>
          </a:p>
          <a:p>
            <a:endParaRPr lang="en-US" sz="1700" dirty="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sz="1700" dirty="0">
                <a:latin typeface="Arial" panose="020B0604020202020204" pitchFamily="34" charset="0"/>
                <a:ea typeface="Roboto" pitchFamily="2" charset="0"/>
                <a:cs typeface="Arial" panose="020B0604020202020204" pitchFamily="34" charset="0"/>
              </a:rPr>
              <a:t>What observable signs can we detect to suggest gentrification is happening? </a:t>
            </a:r>
          </a:p>
          <a:p>
            <a:pPr marL="342900" indent="-342900">
              <a:buFont typeface="Arial" panose="020B0604020202020204" pitchFamily="34" charset="0"/>
              <a:buChar char="•"/>
            </a:pPr>
            <a:endParaRPr lang="en-US" sz="1700" dirty="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sz="1700" dirty="0">
                <a:latin typeface="Arial" panose="020B0604020202020204" pitchFamily="34" charset="0"/>
                <a:ea typeface="Roboto" pitchFamily="2" charset="0"/>
                <a:cs typeface="Arial" panose="020B0604020202020204" pitchFamily="34" charset="0"/>
              </a:rPr>
              <a:t>What means can we use to determine how long the trend has been happening?</a:t>
            </a:r>
          </a:p>
          <a:p>
            <a:pPr marL="342900" indent="-342900">
              <a:buFont typeface="Arial" panose="020B0604020202020204" pitchFamily="34" charset="0"/>
              <a:buChar char="•"/>
            </a:pPr>
            <a:endParaRPr lang="en-US" sz="1700" dirty="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sz="1700" dirty="0">
                <a:latin typeface="Arial" panose="020B0604020202020204" pitchFamily="34" charset="0"/>
                <a:ea typeface="Roboto" pitchFamily="2" charset="0"/>
                <a:cs typeface="Arial" panose="020B0604020202020204" pitchFamily="34" charset="0"/>
              </a:rPr>
              <a:t>What “proxies” might we use to identify </a:t>
            </a:r>
            <a:r>
              <a:rPr lang="en-US" sz="1700">
                <a:latin typeface="Arial" panose="020B0604020202020204" pitchFamily="34" charset="0"/>
                <a:ea typeface="Roboto" pitchFamily="2" charset="0"/>
                <a:cs typeface="Arial" panose="020B0604020202020204" pitchFamily="34" charset="0"/>
              </a:rPr>
              <a:t>gentrification in non-obvious ways?</a:t>
            </a:r>
          </a:p>
          <a:p>
            <a:pPr marL="342900" indent="-342900">
              <a:buFont typeface="Arial" panose="020B0604020202020204" pitchFamily="34" charset="0"/>
              <a:buChar char="•"/>
            </a:pPr>
            <a:endParaRPr lang="en-US" sz="170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sz="1700" dirty="0">
                <a:latin typeface="Arial" panose="020B0604020202020204" pitchFamily="34" charset="0"/>
                <a:ea typeface="Roboto" pitchFamily="2" charset="0"/>
                <a:cs typeface="Arial" panose="020B0604020202020204" pitchFamily="34" charset="0"/>
              </a:rPr>
              <a:t>How might you create a visualization of this data to best “tell the story”?</a:t>
            </a:r>
          </a:p>
          <a:p>
            <a:endParaRPr lang="en-US" sz="1700" dirty="0">
              <a:latin typeface="Arial" panose="020B0604020202020204" pitchFamily="34" charset="0"/>
              <a:ea typeface="Roboto" pitchFamily="2" charset="0"/>
              <a:cs typeface="Arial" panose="020B0604020202020204" pitchFamily="34" charset="0"/>
            </a:endParaRPr>
          </a:p>
          <a:p>
            <a:r>
              <a:rPr lang="en-US" sz="1700" dirty="0">
                <a:latin typeface="Arial" panose="020B0604020202020204" pitchFamily="34" charset="0"/>
                <a:ea typeface="Roboto" pitchFamily="2" charset="0"/>
                <a:cs typeface="Arial" panose="020B0604020202020204" pitchFamily="34" charset="0"/>
              </a:rPr>
              <a:t>Pay special attention to details like:</a:t>
            </a:r>
          </a:p>
          <a:p>
            <a:endParaRPr lang="en-US" sz="1700" dirty="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sz="1700" dirty="0">
                <a:latin typeface="Arial" panose="020B0604020202020204" pitchFamily="34" charset="0"/>
                <a:ea typeface="Roboto" pitchFamily="2" charset="0"/>
                <a:cs typeface="Arial" panose="020B0604020202020204" pitchFamily="34" charset="0"/>
              </a:rPr>
              <a:t>What data will you use to build your “model”?</a:t>
            </a:r>
          </a:p>
          <a:p>
            <a:pPr marL="342900" indent="-342900">
              <a:buFont typeface="Arial" panose="020B0604020202020204" pitchFamily="34" charset="0"/>
              <a:buChar char="•"/>
            </a:pPr>
            <a:endParaRPr lang="en-US" sz="1700" dirty="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sz="1700" dirty="0">
                <a:latin typeface="Arial" panose="020B0604020202020204" pitchFamily="34" charset="0"/>
                <a:ea typeface="Roboto" pitchFamily="2" charset="0"/>
                <a:cs typeface="Arial" panose="020B0604020202020204" pitchFamily="34" charset="0"/>
              </a:rPr>
              <a:t>How will you retrieve the data?</a:t>
            </a:r>
          </a:p>
          <a:p>
            <a:pPr marL="342900" indent="-342900">
              <a:buFont typeface="Arial" panose="020B0604020202020204" pitchFamily="34" charset="0"/>
              <a:buChar char="•"/>
            </a:pPr>
            <a:endParaRPr lang="en-US" sz="1700" dirty="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sz="1700" dirty="0">
                <a:latin typeface="Arial" panose="020B0604020202020204" pitchFamily="34" charset="0"/>
                <a:ea typeface="Roboto" pitchFamily="2" charset="0"/>
                <a:cs typeface="Arial" panose="020B0604020202020204" pitchFamily="34" charset="0"/>
              </a:rPr>
              <a:t>What does your final “story” look like? </a:t>
            </a:r>
          </a:p>
        </p:txBody>
      </p:sp>
      <p:sp>
        <p:nvSpPr>
          <p:cNvPr id="5" name="TextBox 4"/>
          <p:cNvSpPr txBox="1"/>
          <p:nvPr/>
        </p:nvSpPr>
        <p:spPr>
          <a:xfrm>
            <a:off x="2498726" y="124825"/>
            <a:ext cx="6553200" cy="369332"/>
          </a:xfrm>
          <a:prstGeom prst="rect">
            <a:avLst/>
          </a:prstGeom>
          <a:noFill/>
        </p:spPr>
        <p:txBody>
          <a:bodyPr wrap="square" rtlCol="0">
            <a:spAutoFit/>
          </a:bodyPr>
          <a:lstStyle/>
          <a:p>
            <a:pPr algn="r"/>
            <a:r>
              <a:rPr lang="en-US" b="1" dirty="0">
                <a:latin typeface="Arial" panose="020B0604020202020204" pitchFamily="34" charset="0"/>
                <a:ea typeface="Roboto" pitchFamily="2" charset="0"/>
                <a:cs typeface="Arial" panose="020B0604020202020204" pitchFamily="34" charset="0"/>
              </a:rPr>
              <a:t>Activity</a:t>
            </a:r>
            <a:r>
              <a:rPr lang="en-US" i="1" dirty="0">
                <a:latin typeface="Arial" panose="020B0604020202020204" pitchFamily="34" charset="0"/>
                <a:ea typeface="Roboto" pitchFamily="2" charset="0"/>
                <a:cs typeface="Arial" panose="020B0604020202020204" pitchFamily="34" charset="0"/>
              </a:rPr>
              <a:t>: </a:t>
            </a:r>
            <a:r>
              <a:rPr lang="en-US" dirty="0">
                <a:latin typeface="Arial" panose="020B0604020202020204" pitchFamily="34" charset="0"/>
                <a:ea typeface="Roboto" pitchFamily="2" charset="0"/>
                <a:cs typeface="Arial" panose="020B0604020202020204" pitchFamily="34" charset="0"/>
              </a:rPr>
              <a:t>Predicting Gentrification </a:t>
            </a:r>
            <a:r>
              <a:rPr lang="en-US" b="1" dirty="0">
                <a:latin typeface="Arial" panose="020B0604020202020204" pitchFamily="34" charset="0"/>
                <a:ea typeface="Roboto" pitchFamily="2" charset="0"/>
                <a:cs typeface="Arial" panose="020B0604020202020204" pitchFamily="34" charset="0"/>
              </a:rPr>
              <a:t>|  Suggested Time: </a:t>
            </a:r>
            <a:r>
              <a:rPr lang="en-US" dirty="0">
                <a:latin typeface="Arial" panose="020B0604020202020204" pitchFamily="34" charset="0"/>
                <a:ea typeface="Roboto" pitchFamily="2" charset="0"/>
                <a:cs typeface="Arial" panose="020B0604020202020204" pitchFamily="34" charset="0"/>
              </a:rPr>
              <a:t>10 min</a:t>
            </a:r>
            <a:endParaRPr lang="en-US" i="1" dirty="0">
              <a:latin typeface="Arial" panose="020B0604020202020204" pitchFamily="34" charset="0"/>
              <a:ea typeface="Roboto" pitchFamily="2" charset="0"/>
              <a:cs typeface="Arial" panose="020B0604020202020204" pitchFamily="34" charset="0"/>
            </a:endParaRPr>
          </a:p>
        </p:txBody>
      </p:sp>
    </p:spTree>
    <p:extLst>
      <p:ext uri="{BB962C8B-B14F-4D97-AF65-F5344CB8AC3E}">
        <p14:creationId xmlns:p14="http://schemas.microsoft.com/office/powerpoint/2010/main" val="426951041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Prepare for Next Class</a:t>
            </a:r>
          </a:p>
        </p:txBody>
      </p:sp>
    </p:spTree>
    <p:extLst>
      <p:ext uri="{BB962C8B-B14F-4D97-AF65-F5344CB8AC3E}">
        <p14:creationId xmlns:p14="http://schemas.microsoft.com/office/powerpoint/2010/main" val="94465893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324600" cy="653854"/>
          </a:xfrm>
        </p:spPr>
        <p:txBody>
          <a:bodyPr>
            <a:normAutofit/>
          </a:bodyPr>
          <a:lstStyle/>
          <a:p>
            <a:r>
              <a:rPr lang="en-US" dirty="0"/>
              <a:t>Prepare for Next Class</a:t>
            </a:r>
          </a:p>
        </p:txBody>
      </p:sp>
      <p:sp>
        <p:nvSpPr>
          <p:cNvPr id="3" name="TextBox 2"/>
          <p:cNvSpPr txBox="1"/>
          <p:nvPr/>
        </p:nvSpPr>
        <p:spPr>
          <a:xfrm>
            <a:off x="304800" y="914400"/>
            <a:ext cx="8686800" cy="4093428"/>
          </a:xfrm>
          <a:prstGeom prst="rect">
            <a:avLst/>
          </a:prstGeom>
          <a:noFill/>
        </p:spPr>
        <p:txBody>
          <a:bodyPr wrap="square" rtlCol="0">
            <a:spAutoFit/>
          </a:bodyPr>
          <a:lstStyle/>
          <a:p>
            <a:r>
              <a:rPr lang="en-US" sz="2600" b="1" u="sng" dirty="0">
                <a:latin typeface="Arial" panose="020B0604020202020204" pitchFamily="34" charset="0"/>
                <a:ea typeface="Roboto" pitchFamily="2" charset="0"/>
                <a:cs typeface="Arial" panose="020B0604020202020204" pitchFamily="34" charset="0"/>
              </a:rPr>
              <a:t>By Next Class:</a:t>
            </a:r>
          </a:p>
          <a:p>
            <a:pPr marL="457200" indent="-457200">
              <a:buFont typeface="+mj-lt"/>
              <a:buAutoNum type="arabicPeriod"/>
            </a:pPr>
            <a:endParaRPr lang="en-US" sz="2600" dirty="0">
              <a:latin typeface="Arial" panose="020B0604020202020204" pitchFamily="34" charset="0"/>
              <a:ea typeface="Roboto" pitchFamily="2" charset="0"/>
              <a:cs typeface="Arial" panose="020B0604020202020204" pitchFamily="34" charset="0"/>
            </a:endParaRPr>
          </a:p>
          <a:p>
            <a:pPr marL="457200" indent="-457200">
              <a:buFont typeface="+mj-lt"/>
              <a:buAutoNum type="arabicPeriod"/>
            </a:pPr>
            <a:r>
              <a:rPr lang="en-US" sz="2600" dirty="0">
                <a:latin typeface="Arial" panose="020B0604020202020204" pitchFamily="34" charset="0"/>
                <a:ea typeface="Roboto" pitchFamily="2" charset="0"/>
                <a:cs typeface="Arial" panose="020B0604020202020204" pitchFamily="34" charset="0"/>
              </a:rPr>
              <a:t>Make certain that you have Microsoft Excel installed.</a:t>
            </a:r>
          </a:p>
          <a:p>
            <a:pPr marL="457200" indent="-457200">
              <a:buFont typeface="+mj-lt"/>
              <a:buAutoNum type="arabicPeriod"/>
            </a:pPr>
            <a:endParaRPr lang="en-US" sz="2600" dirty="0">
              <a:latin typeface="Arial" panose="020B0604020202020204" pitchFamily="34" charset="0"/>
              <a:ea typeface="Roboto" pitchFamily="2" charset="0"/>
              <a:cs typeface="Arial" panose="020B0604020202020204" pitchFamily="34" charset="0"/>
            </a:endParaRPr>
          </a:p>
          <a:p>
            <a:pPr marL="457200" indent="-457200">
              <a:buFont typeface="+mj-lt"/>
              <a:buAutoNum type="arabicPeriod"/>
            </a:pPr>
            <a:r>
              <a:rPr lang="en-US" sz="2600" dirty="0">
                <a:latin typeface="Arial" panose="020B0604020202020204" pitchFamily="34" charset="0"/>
                <a:ea typeface="Roboto" pitchFamily="2" charset="0"/>
                <a:cs typeface="Arial" panose="020B0604020202020204" pitchFamily="34" charset="0"/>
              </a:rPr>
              <a:t>Make certain that you have Slack installed and are actively looking at it.</a:t>
            </a:r>
          </a:p>
          <a:p>
            <a:pPr marL="457200" indent="-457200">
              <a:buFont typeface="+mj-lt"/>
              <a:buAutoNum type="arabicPeriod"/>
            </a:pPr>
            <a:endParaRPr lang="en-US" sz="2600" dirty="0">
              <a:latin typeface="Arial" panose="020B0604020202020204" pitchFamily="34" charset="0"/>
              <a:ea typeface="Roboto" pitchFamily="2" charset="0"/>
              <a:cs typeface="Arial" panose="020B0604020202020204" pitchFamily="34" charset="0"/>
            </a:endParaRPr>
          </a:p>
          <a:p>
            <a:pPr marL="457200" indent="-457200">
              <a:buFont typeface="+mj-lt"/>
              <a:buAutoNum type="arabicPeriod"/>
            </a:pPr>
            <a:r>
              <a:rPr lang="en-US" sz="2600" dirty="0">
                <a:latin typeface="Arial" panose="020B0604020202020204" pitchFamily="34" charset="0"/>
                <a:ea typeface="Roboto" pitchFamily="2" charset="0"/>
                <a:cs typeface="Arial" panose="020B0604020202020204" pitchFamily="34" charset="0"/>
              </a:rPr>
              <a:t>Figure out where the </a:t>
            </a:r>
            <a:r>
              <a:rPr lang="en-US" sz="2600" dirty="0" err="1">
                <a:latin typeface="Arial" panose="020B0604020202020204" pitchFamily="34" charset="0"/>
                <a:ea typeface="Roboto" pitchFamily="2" charset="0"/>
                <a:cs typeface="Arial" panose="020B0604020202020204" pitchFamily="34" charset="0"/>
              </a:rPr>
              <a:t>Git</a:t>
            </a:r>
            <a:r>
              <a:rPr lang="en-US" sz="2600" dirty="0">
                <a:latin typeface="Arial" panose="020B0604020202020204" pitchFamily="34" charset="0"/>
                <a:ea typeface="Roboto" pitchFamily="2" charset="0"/>
                <a:cs typeface="Arial" panose="020B0604020202020204" pitchFamily="34" charset="0"/>
              </a:rPr>
              <a:t> repository for our class is.</a:t>
            </a:r>
            <a:endParaRPr lang="en-US" sz="2600" dirty="0">
              <a:latin typeface="Arial" panose="020B0604020202020204" pitchFamily="34" charset="0"/>
              <a:ea typeface="Roboto" pitchFamily="2" charset="0"/>
              <a:cs typeface="Arial" panose="020B0604020202020204" pitchFamily="34" charset="0"/>
              <a:sym typeface="Wingdings" panose="05000000000000000000" pitchFamily="2" charset="2"/>
            </a:endParaRPr>
          </a:p>
          <a:p>
            <a:pPr marL="457200" indent="-457200">
              <a:buFont typeface="+mj-lt"/>
              <a:buAutoNum type="arabicPeriod"/>
            </a:pPr>
            <a:endParaRPr lang="en-US" sz="2600" dirty="0">
              <a:latin typeface="Arial" panose="020B0604020202020204" pitchFamily="34" charset="0"/>
              <a:ea typeface="Roboto" pitchFamily="2" charset="0"/>
              <a:cs typeface="Arial" panose="020B0604020202020204" pitchFamily="34" charset="0"/>
              <a:sym typeface="Wingdings" panose="05000000000000000000" pitchFamily="2" charset="2"/>
            </a:endParaRPr>
          </a:p>
          <a:p>
            <a:pPr marL="457200" indent="-457200">
              <a:buFont typeface="+mj-lt"/>
              <a:buAutoNum type="arabicPeriod"/>
            </a:pPr>
            <a:r>
              <a:rPr lang="en-US" sz="2600" dirty="0">
                <a:latin typeface="Arial" panose="020B0604020202020204" pitchFamily="34" charset="0"/>
                <a:ea typeface="Roboto" pitchFamily="2" charset="0"/>
                <a:cs typeface="Arial" panose="020B0604020202020204" pitchFamily="34" charset="0"/>
                <a:sym typeface="Wingdings" panose="05000000000000000000" pitchFamily="2" charset="2"/>
              </a:rPr>
              <a:t>Figure out where class videos will be posted.</a:t>
            </a:r>
          </a:p>
        </p:txBody>
      </p:sp>
    </p:spTree>
    <p:extLst>
      <p:ext uri="{BB962C8B-B14F-4D97-AF65-F5344CB8AC3E}">
        <p14:creationId xmlns:p14="http://schemas.microsoft.com/office/powerpoint/2010/main" val="837112903"/>
      </p:ext>
    </p:extLst>
  </p:cSld>
  <p:clrMapOvr>
    <a:masterClrMapping/>
  </p:clrMapOvr>
  <p:transition>
    <p:fade/>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Homework #1</a:t>
            </a:r>
          </a:p>
        </p:txBody>
      </p:sp>
    </p:spTree>
    <p:extLst>
      <p:ext uri="{BB962C8B-B14F-4D97-AF65-F5344CB8AC3E}">
        <p14:creationId xmlns:p14="http://schemas.microsoft.com/office/powerpoint/2010/main" val="17367942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324600" cy="653854"/>
          </a:xfrm>
        </p:spPr>
        <p:txBody>
          <a:bodyPr>
            <a:normAutofit/>
          </a:bodyPr>
          <a:lstStyle/>
          <a:p>
            <a:r>
              <a:rPr lang="en-US" dirty="0"/>
              <a:t>Homework #1 - Introduction</a:t>
            </a:r>
          </a:p>
        </p:txBody>
      </p:sp>
      <p:pic>
        <p:nvPicPr>
          <p:cNvPr id="3" name="Picture 2"/>
          <p:cNvPicPr>
            <a:picLocks noChangeAspect="1"/>
          </p:cNvPicPr>
          <p:nvPr/>
        </p:nvPicPr>
        <p:blipFill>
          <a:blip r:embed="rId2"/>
          <a:stretch>
            <a:fillRect/>
          </a:stretch>
        </p:blipFill>
        <p:spPr>
          <a:xfrm>
            <a:off x="457200" y="2667000"/>
            <a:ext cx="8286750" cy="2190750"/>
          </a:xfrm>
          <a:prstGeom prst="rect">
            <a:avLst/>
          </a:prstGeom>
        </p:spPr>
      </p:pic>
      <p:pic>
        <p:nvPicPr>
          <p:cNvPr id="18434" name="Picture 2" descr="Image result for kickstarter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447800"/>
            <a:ext cx="8286750" cy="969665"/>
          </a:xfrm>
          <a:prstGeom prst="rect">
            <a:avLst/>
          </a:prstGeom>
          <a:noFill/>
          <a:extLst>
            <a:ext uri="{909E8E84-426E-40dd-AFC4-6F175D3DCCD1}">
              <a14:hiddenFill xmlns="" xmlns:a14="http://schemas.microsoft.com/office/drawing/2010/main">
                <a:solidFill>
                  <a:srgbClr val="FFFFFF"/>
                </a:solidFill>
              </a14:hiddenFill>
            </a:ext>
          </a:extLst>
        </p:spPr>
      </p:pic>
      <p:sp>
        <p:nvSpPr>
          <p:cNvPr id="5" name="TextBox 4"/>
          <p:cNvSpPr txBox="1"/>
          <p:nvPr/>
        </p:nvSpPr>
        <p:spPr>
          <a:xfrm>
            <a:off x="334241" y="5107285"/>
            <a:ext cx="8489934" cy="461665"/>
          </a:xfrm>
          <a:prstGeom prst="rect">
            <a:avLst/>
          </a:prstGeom>
          <a:noFill/>
        </p:spPr>
        <p:txBody>
          <a:bodyPr wrap="square" rtlCol="0">
            <a:spAutoFit/>
          </a:bodyPr>
          <a:lstStyle/>
          <a:p>
            <a:pPr algn="ctr"/>
            <a:r>
              <a:rPr lang="en-US" sz="2400" dirty="0"/>
              <a:t>More information to come on Wednesday!</a:t>
            </a:r>
          </a:p>
        </p:txBody>
      </p:sp>
    </p:spTree>
    <p:extLst>
      <p:ext uri="{BB962C8B-B14F-4D97-AF65-F5344CB8AC3E}">
        <p14:creationId xmlns:p14="http://schemas.microsoft.com/office/powerpoint/2010/main" val="930557935"/>
      </p:ext>
    </p:extLst>
  </p:cSld>
  <p:clrMapOvr>
    <a:masterClrMapping/>
  </p:clrMapOvr>
  <p:transition>
    <p:fade/>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Questions / Discussion</a:t>
            </a:r>
          </a:p>
        </p:txBody>
      </p:sp>
    </p:spTree>
    <p:extLst>
      <p:ext uri="{BB962C8B-B14F-4D97-AF65-F5344CB8AC3E}">
        <p14:creationId xmlns:p14="http://schemas.microsoft.com/office/powerpoint/2010/main" val="201876481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8709710" cy="653854"/>
          </a:xfrm>
        </p:spPr>
        <p:txBody>
          <a:bodyPr>
            <a:normAutofit/>
          </a:bodyPr>
          <a:lstStyle/>
          <a:p>
            <a:r>
              <a:rPr lang="en-US" dirty="0"/>
              <a:t>2. Explosive Growth in Analytic Tools (Synthesis)</a:t>
            </a:r>
          </a:p>
        </p:txBody>
      </p:sp>
      <p:grpSp>
        <p:nvGrpSpPr>
          <p:cNvPr id="7" name="Group 6"/>
          <p:cNvGrpSpPr/>
          <p:nvPr/>
        </p:nvGrpSpPr>
        <p:grpSpPr>
          <a:xfrm>
            <a:off x="313944" y="990600"/>
            <a:ext cx="8628538" cy="5218835"/>
            <a:chOff x="-3048" y="822660"/>
            <a:chExt cx="9536125" cy="5767775"/>
          </a:xfrm>
        </p:grpSpPr>
        <p:pic>
          <p:nvPicPr>
            <p:cNvPr id="3" name="Picture 2"/>
            <p:cNvPicPr>
              <a:picLocks noChangeAspect="1"/>
            </p:cNvPicPr>
            <p:nvPr/>
          </p:nvPicPr>
          <p:blipFill>
            <a:blip r:embed="rId3"/>
            <a:stretch>
              <a:fillRect/>
            </a:stretch>
          </p:blipFill>
          <p:spPr>
            <a:xfrm>
              <a:off x="-3048" y="822660"/>
              <a:ext cx="4964124" cy="2914650"/>
            </a:xfrm>
            <a:prstGeom prst="rect">
              <a:avLst/>
            </a:prstGeom>
          </p:spPr>
        </p:pic>
        <p:pic>
          <p:nvPicPr>
            <p:cNvPr id="4" name="Picture 3"/>
            <p:cNvPicPr>
              <a:picLocks noChangeAspect="1"/>
            </p:cNvPicPr>
            <p:nvPr/>
          </p:nvPicPr>
          <p:blipFill>
            <a:blip r:embed="rId4"/>
            <a:stretch>
              <a:fillRect/>
            </a:stretch>
          </p:blipFill>
          <p:spPr>
            <a:xfrm>
              <a:off x="4961076" y="854736"/>
              <a:ext cx="4572001" cy="2850498"/>
            </a:xfrm>
            <a:prstGeom prst="rect">
              <a:avLst/>
            </a:prstGeom>
          </p:spPr>
        </p:pic>
        <p:pic>
          <p:nvPicPr>
            <p:cNvPr id="5" name="Picture 4"/>
            <p:cNvPicPr>
              <a:picLocks noChangeAspect="1"/>
            </p:cNvPicPr>
            <p:nvPr/>
          </p:nvPicPr>
          <p:blipFill>
            <a:blip r:embed="rId5"/>
            <a:stretch>
              <a:fillRect/>
            </a:stretch>
          </p:blipFill>
          <p:spPr>
            <a:xfrm>
              <a:off x="-3048" y="3804447"/>
              <a:ext cx="4964124" cy="2785988"/>
            </a:xfrm>
            <a:prstGeom prst="rect">
              <a:avLst/>
            </a:prstGeom>
          </p:spPr>
        </p:pic>
        <p:pic>
          <p:nvPicPr>
            <p:cNvPr id="6" name="Picture 5"/>
            <p:cNvPicPr>
              <a:picLocks noChangeAspect="1"/>
            </p:cNvPicPr>
            <p:nvPr/>
          </p:nvPicPr>
          <p:blipFill rotWithShape="1">
            <a:blip r:embed="rId6"/>
            <a:srcRect r="15428"/>
            <a:stretch/>
          </p:blipFill>
          <p:spPr>
            <a:xfrm>
              <a:off x="4982412" y="3737310"/>
              <a:ext cx="4550665" cy="2834522"/>
            </a:xfrm>
            <a:prstGeom prst="rect">
              <a:avLst/>
            </a:prstGeom>
          </p:spPr>
        </p:pic>
      </p:grpSp>
    </p:spTree>
    <p:extLst>
      <p:ext uri="{BB962C8B-B14F-4D97-AF65-F5344CB8AC3E}">
        <p14:creationId xmlns:p14="http://schemas.microsoft.com/office/powerpoint/2010/main" val="409556426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8709710" cy="653854"/>
          </a:xfrm>
        </p:spPr>
        <p:txBody>
          <a:bodyPr>
            <a:normAutofit/>
          </a:bodyPr>
          <a:lstStyle/>
          <a:p>
            <a:r>
              <a:rPr lang="en-US" dirty="0"/>
              <a:t>3. Accelerating Search for Actionable Insight (Value) </a:t>
            </a:r>
          </a:p>
        </p:txBody>
      </p:sp>
      <p:pic>
        <p:nvPicPr>
          <p:cNvPr id="4" name="Picture 3"/>
          <p:cNvPicPr>
            <a:picLocks noChangeAspect="1"/>
          </p:cNvPicPr>
          <p:nvPr/>
        </p:nvPicPr>
        <p:blipFill rotWithShape="1">
          <a:blip r:embed="rId3"/>
          <a:srcRect l="49167"/>
          <a:stretch/>
        </p:blipFill>
        <p:spPr>
          <a:xfrm>
            <a:off x="4767072" y="759866"/>
            <a:ext cx="4247438" cy="2918743"/>
          </a:xfrm>
          <a:prstGeom prst="rect">
            <a:avLst/>
          </a:prstGeom>
        </p:spPr>
      </p:pic>
      <p:pic>
        <p:nvPicPr>
          <p:cNvPr id="5" name="Picture 4"/>
          <p:cNvPicPr>
            <a:picLocks noChangeAspect="1"/>
          </p:cNvPicPr>
          <p:nvPr/>
        </p:nvPicPr>
        <p:blipFill>
          <a:blip r:embed="rId4"/>
          <a:stretch>
            <a:fillRect/>
          </a:stretch>
        </p:blipFill>
        <p:spPr>
          <a:xfrm>
            <a:off x="9144" y="681286"/>
            <a:ext cx="4800447" cy="2997323"/>
          </a:xfrm>
          <a:prstGeom prst="rect">
            <a:avLst/>
          </a:prstGeom>
        </p:spPr>
      </p:pic>
      <p:pic>
        <p:nvPicPr>
          <p:cNvPr id="6" name="Picture 5"/>
          <p:cNvPicPr>
            <a:picLocks noChangeAspect="1"/>
          </p:cNvPicPr>
          <p:nvPr/>
        </p:nvPicPr>
        <p:blipFill rotWithShape="1">
          <a:blip r:embed="rId5"/>
          <a:srcRect t="56021" b="1418"/>
          <a:stretch/>
        </p:blipFill>
        <p:spPr>
          <a:xfrm>
            <a:off x="0" y="3885919"/>
            <a:ext cx="9144000" cy="2286281"/>
          </a:xfrm>
          <a:prstGeom prst="rect">
            <a:avLst/>
          </a:prstGeom>
        </p:spPr>
      </p:pic>
    </p:spTree>
    <p:extLst>
      <p:ext uri="{BB962C8B-B14F-4D97-AF65-F5344CB8AC3E}">
        <p14:creationId xmlns:p14="http://schemas.microsoft.com/office/powerpoint/2010/main" val="2326906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Data Means What?</a:t>
            </a:r>
          </a:p>
        </p:txBody>
      </p:sp>
    </p:spTree>
    <p:extLst>
      <p:ext uri="{BB962C8B-B14F-4D97-AF65-F5344CB8AC3E}">
        <p14:creationId xmlns:p14="http://schemas.microsoft.com/office/powerpoint/2010/main" val="372291691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533400"/>
            <a:ext cx="8915400" cy="5257800"/>
          </a:xfrm>
        </p:spPr>
        <p:txBody>
          <a:bodyPr/>
          <a:lstStyle/>
          <a:p>
            <a:r>
              <a:rPr lang="en-US" sz="4200" b="0" dirty="0"/>
              <a:t>So… What is </a:t>
            </a:r>
            <a:r>
              <a:rPr lang="en-US" sz="4200" dirty="0"/>
              <a:t>data science</a:t>
            </a:r>
            <a:r>
              <a:rPr lang="en-US" sz="4200" b="0" dirty="0"/>
              <a:t>?</a:t>
            </a:r>
          </a:p>
        </p:txBody>
      </p:sp>
    </p:spTree>
    <p:extLst>
      <p:ext uri="{BB962C8B-B14F-4D97-AF65-F5344CB8AC3E}">
        <p14:creationId xmlns:p14="http://schemas.microsoft.com/office/powerpoint/2010/main" val="186053543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a:spLocks noGrp="1"/>
          </p:cNvSpPr>
          <p:nvPr>
            <p:ph type="title"/>
          </p:nvPr>
        </p:nvSpPr>
        <p:spPr>
          <a:xfrm>
            <a:off x="304800" y="0"/>
            <a:ext cx="8686800" cy="653854"/>
          </a:xfrm>
        </p:spPr>
        <p:txBody>
          <a:bodyPr/>
          <a:lstStyle/>
          <a:p>
            <a:r>
              <a:rPr lang="en-US" dirty="0"/>
              <a:t>First Thoughts…</a:t>
            </a:r>
          </a:p>
        </p:txBody>
      </p:sp>
      <p:pic>
        <p:nvPicPr>
          <p:cNvPr id="2" name="Picture 1"/>
          <p:cNvPicPr>
            <a:picLocks noChangeAspect="1"/>
          </p:cNvPicPr>
          <p:nvPr/>
        </p:nvPicPr>
        <p:blipFill rotWithShape="1">
          <a:blip r:embed="rId3"/>
          <a:srcRect b="11352"/>
          <a:stretch/>
        </p:blipFill>
        <p:spPr>
          <a:xfrm>
            <a:off x="0" y="816663"/>
            <a:ext cx="9144000" cy="5355537"/>
          </a:xfrm>
          <a:prstGeom prst="rect">
            <a:avLst/>
          </a:prstGeom>
        </p:spPr>
      </p:pic>
    </p:spTree>
    <p:extLst>
      <p:ext uri="{BB962C8B-B14F-4D97-AF65-F5344CB8AC3E}">
        <p14:creationId xmlns:p14="http://schemas.microsoft.com/office/powerpoint/2010/main" val="78565816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a:spLocks noGrp="1"/>
          </p:cNvSpPr>
          <p:nvPr>
            <p:ph type="title"/>
          </p:nvPr>
        </p:nvSpPr>
        <p:spPr>
          <a:xfrm>
            <a:off x="304800" y="0"/>
            <a:ext cx="8686800" cy="653854"/>
          </a:xfrm>
        </p:spPr>
        <p:txBody>
          <a:bodyPr/>
          <a:lstStyle/>
          <a:p>
            <a:r>
              <a:rPr lang="en-US" dirty="0"/>
              <a:t>First Thoughts…</a:t>
            </a:r>
          </a:p>
        </p:txBody>
      </p:sp>
      <p:pic>
        <p:nvPicPr>
          <p:cNvPr id="3074" name="Picture 2" descr="http://www.busysoftorder.com/prog/mlns/budgetings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762000"/>
            <a:ext cx="9149589" cy="5518346"/>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83120642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a:spLocks noGrp="1"/>
          </p:cNvSpPr>
          <p:nvPr>
            <p:ph type="title"/>
          </p:nvPr>
        </p:nvSpPr>
        <p:spPr>
          <a:xfrm>
            <a:off x="304800" y="0"/>
            <a:ext cx="8686800" cy="653854"/>
          </a:xfrm>
        </p:spPr>
        <p:txBody>
          <a:bodyPr/>
          <a:lstStyle/>
          <a:p>
            <a:r>
              <a:rPr lang="en-US" dirty="0"/>
              <a:t>First Thoughts…</a:t>
            </a:r>
          </a:p>
        </p:txBody>
      </p:sp>
      <p:pic>
        <p:nvPicPr>
          <p:cNvPr id="9218" name="Picture 2" descr="http://www.larnr.com/blog/wp-content/uploads/2015/08/Introduction-to-SQL.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225979"/>
            <a:ext cx="5905500" cy="2000251"/>
          </a:xfrm>
          <a:prstGeom prst="rect">
            <a:avLst/>
          </a:prstGeom>
          <a:noFill/>
          <a:extLst>
            <a:ext uri="{909E8E84-426E-40dd-AFC4-6F175D3DCCD1}">
              <a14:hiddenFill xmlns="" xmlns:a14="http://schemas.microsoft.com/office/drawing/2010/main">
                <a:solidFill>
                  <a:srgbClr val="FFFFFF"/>
                </a:solidFill>
              </a14:hiddenFill>
            </a:ext>
          </a:extLst>
        </p:spPr>
      </p:pic>
      <p:pic>
        <p:nvPicPr>
          <p:cNvPr id="9220" name="Picture 4" descr="https://webassets.mongodb.com/_com_assets/cms/MongoDB-Logo-5c3a7405a85675366beb3a5ec4c032348c390b3f142f5e6dddf1d78e2df5cb5c.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29000" y="4346396"/>
            <a:ext cx="5562600" cy="1511025"/>
          </a:xfrm>
          <a:prstGeom prst="rect">
            <a:avLst/>
          </a:prstGeom>
          <a:noFill/>
          <a:extLst>
            <a:ext uri="{909E8E84-426E-40dd-AFC4-6F175D3DCCD1}">
              <a14:hiddenFill xmlns="" xmlns:a14="http://schemas.microsoft.com/office/drawing/2010/main">
                <a:solidFill>
                  <a:srgbClr val="FFFFFF"/>
                </a:solidFill>
              </a14:hiddenFill>
            </a:ext>
          </a:extLst>
        </p:spPr>
      </p:pic>
      <p:pic>
        <p:nvPicPr>
          <p:cNvPr id="9222" name="Picture 6" descr="http://datasymphony.com.au/wp-content/uploads/2012/05/Plain-JSON.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1347" y="4004128"/>
            <a:ext cx="2976978" cy="1889579"/>
          </a:xfrm>
          <a:prstGeom prst="rect">
            <a:avLst/>
          </a:prstGeom>
          <a:noFill/>
          <a:extLst>
            <a:ext uri="{909E8E84-426E-40dd-AFC4-6F175D3DCCD1}">
              <a14:hiddenFill xmlns="" xmlns:a14="http://schemas.microsoft.com/office/drawing/2010/main">
                <a:solidFill>
                  <a:srgbClr val="FFFFFF"/>
                </a:solidFill>
              </a14:hiddenFill>
            </a:ext>
          </a:extLst>
        </p:spPr>
      </p:pic>
      <p:pic>
        <p:nvPicPr>
          <p:cNvPr id="9224" name="Picture 8" descr="https://support.sas.com/documentation/cdl/en/sqlproc/69822/HTML/default/images/proc-sql-ex3a.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86400" y="1371600"/>
            <a:ext cx="3657600" cy="1709010"/>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314807490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a:spLocks noGrp="1"/>
          </p:cNvSpPr>
          <p:nvPr>
            <p:ph type="title"/>
          </p:nvPr>
        </p:nvSpPr>
        <p:spPr>
          <a:xfrm>
            <a:off x="304800" y="0"/>
            <a:ext cx="8686800" cy="653854"/>
          </a:xfrm>
        </p:spPr>
        <p:txBody>
          <a:bodyPr/>
          <a:lstStyle/>
          <a:p>
            <a:r>
              <a:rPr lang="en-US" dirty="0"/>
              <a:t>First Thoughts…</a:t>
            </a:r>
          </a:p>
        </p:txBody>
      </p:sp>
      <p:pic>
        <p:nvPicPr>
          <p:cNvPr id="5" name="Picture 4"/>
          <p:cNvPicPr>
            <a:picLocks noChangeAspect="1"/>
          </p:cNvPicPr>
          <p:nvPr/>
        </p:nvPicPr>
        <p:blipFill>
          <a:blip r:embed="rId3"/>
          <a:stretch>
            <a:fillRect/>
          </a:stretch>
        </p:blipFill>
        <p:spPr>
          <a:xfrm>
            <a:off x="4686490" y="1295400"/>
            <a:ext cx="4111629" cy="3004120"/>
          </a:xfrm>
          <a:prstGeom prst="rect">
            <a:avLst/>
          </a:prstGeom>
        </p:spPr>
      </p:pic>
      <p:pic>
        <p:nvPicPr>
          <p:cNvPr id="8" name="Picture 7"/>
          <p:cNvPicPr>
            <a:picLocks noChangeAspect="1"/>
          </p:cNvPicPr>
          <p:nvPr/>
        </p:nvPicPr>
        <p:blipFill rotWithShape="1">
          <a:blip r:embed="rId4"/>
          <a:srcRect r="36162"/>
          <a:stretch/>
        </p:blipFill>
        <p:spPr>
          <a:xfrm>
            <a:off x="450888" y="1333501"/>
            <a:ext cx="4120254" cy="3042220"/>
          </a:xfrm>
          <a:prstGeom prst="rect">
            <a:avLst/>
          </a:prstGeom>
        </p:spPr>
      </p:pic>
      <p:pic>
        <p:nvPicPr>
          <p:cNvPr id="5122" name="Picture 2" descr="http://pandas.pydata.org/_static/pandas_logo.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08519" y="4502721"/>
            <a:ext cx="5715000" cy="1190625"/>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63436574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609600"/>
            <a:ext cx="9144000" cy="5257800"/>
          </a:xfrm>
        </p:spPr>
        <p:txBody>
          <a:bodyPr/>
          <a:lstStyle/>
          <a:p>
            <a:r>
              <a:rPr lang="en-US" sz="4200" dirty="0"/>
              <a:t>Data Science </a:t>
            </a:r>
            <a:r>
              <a:rPr lang="en-US" sz="4200" b="0" dirty="0"/>
              <a:t>centers on two things:</a:t>
            </a:r>
          </a:p>
        </p:txBody>
      </p:sp>
    </p:spTree>
    <p:extLst>
      <p:ext uri="{BB962C8B-B14F-4D97-AF65-F5344CB8AC3E}">
        <p14:creationId xmlns:p14="http://schemas.microsoft.com/office/powerpoint/2010/main" val="427693316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Instructor = … ?</a:t>
            </a:r>
          </a:p>
        </p:txBody>
      </p:sp>
      <p:sp>
        <p:nvSpPr>
          <p:cNvPr id="9" name="Shape 70"/>
          <p:cNvSpPr txBox="1">
            <a:spLocks/>
          </p:cNvSpPr>
          <p:nvPr/>
        </p:nvSpPr>
        <p:spPr>
          <a:xfrm>
            <a:off x="196850" y="760691"/>
            <a:ext cx="8947150" cy="2820709"/>
          </a:xfrm>
          <a:prstGeom prst="rect">
            <a:avLst/>
          </a:prstGeom>
        </p:spPr>
        <p:txBody>
          <a:bodyPr vert="horz" lIns="91425" tIns="91425" rIns="91425" bIns="91425"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US" sz="2800" b="1" u="sng" dirty="0">
                <a:latin typeface="Arial" panose="020B0604020202020204" pitchFamily="34" charset="0"/>
                <a:ea typeface="Roboto" panose="02000000000000000000" pitchFamily="2" charset="0"/>
                <a:cs typeface="Arial" panose="020B0604020202020204" pitchFamily="34" charset="0"/>
              </a:rPr>
              <a:t>Nick Anderson</a:t>
            </a:r>
            <a:endParaRPr lang="en" sz="2800" b="1" u="sng" dirty="0">
              <a:latin typeface="Arial" panose="020B0604020202020204" pitchFamily="34" charset="0"/>
              <a:ea typeface="Roboto" panose="02000000000000000000" pitchFamily="2" charset="0"/>
              <a:cs typeface="Arial" panose="020B0604020202020204" pitchFamily="34" charset="0"/>
            </a:endParaRPr>
          </a:p>
          <a:p>
            <a:pPr marL="228600" indent="0">
              <a:spcBef>
                <a:spcPts val="0"/>
              </a:spcBef>
              <a:buNone/>
            </a:pPr>
            <a:endParaRPr lang="en" sz="1500" b="1"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US" dirty="0">
                <a:latin typeface="Arial" panose="020B0604020202020204" pitchFamily="34" charset="0"/>
                <a:ea typeface="Roboto" panose="02000000000000000000" pitchFamily="2" charset="0"/>
                <a:cs typeface="Arial" panose="020B0604020202020204" pitchFamily="34" charset="0"/>
              </a:rPr>
              <a:t>Worked for Adyen, a platform for accepting payment</a:t>
            </a:r>
            <a:endParaRPr lang="en" dirty="0">
              <a:latin typeface="Arial" panose="020B0604020202020204" pitchFamily="34" charset="0"/>
              <a:ea typeface="Roboto" panose="02000000000000000000" pitchFamily="2" charset="0"/>
              <a:cs typeface="Arial" panose="020B0604020202020204" pitchFamily="34" charset="0"/>
            </a:endParaRPr>
          </a:p>
          <a:p>
            <a:pPr marL="228600" indent="0">
              <a:spcBef>
                <a:spcPts val="0"/>
              </a:spcBef>
              <a:buNone/>
            </a:pPr>
            <a:endParaRPr lang="en" sz="20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US" dirty="0">
                <a:latin typeface="Arial" panose="020B0604020202020204" pitchFamily="34" charset="0"/>
                <a:ea typeface="Roboto" panose="02000000000000000000" pitchFamily="2" charset="0"/>
                <a:cs typeface="Arial" panose="020B0604020202020204" pitchFamily="34" charset="0"/>
              </a:rPr>
              <a:t>Working for Leanplum, a platform for market messaging</a:t>
            </a:r>
          </a:p>
          <a:p>
            <a:pPr marL="685800" indent="-457200">
              <a:spcBef>
                <a:spcPts val="0"/>
              </a:spcBef>
            </a:pPr>
            <a:endParaRPr 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dirty="0">
                <a:latin typeface="Arial" panose="020B0604020202020204" pitchFamily="34" charset="0"/>
                <a:ea typeface="Roboto" panose="02000000000000000000" pitchFamily="2" charset="0"/>
                <a:cs typeface="Arial" panose="020B0604020202020204" pitchFamily="34" charset="0"/>
              </a:rPr>
              <a:t>Over </a:t>
            </a:r>
            <a:r>
              <a:rPr lang="en-US" dirty="0">
                <a:latin typeface="Arial" panose="020B0604020202020204" pitchFamily="34" charset="0"/>
                <a:ea typeface="Roboto" panose="02000000000000000000" pitchFamily="2" charset="0"/>
                <a:cs typeface="Arial" panose="020B0604020202020204" pitchFamily="34" charset="0"/>
              </a:rPr>
              <a:t>5 </a:t>
            </a:r>
            <a:r>
              <a:rPr lang="en" dirty="0">
                <a:latin typeface="Arial" panose="020B0604020202020204" pitchFamily="34" charset="0"/>
                <a:ea typeface="Roboto" panose="02000000000000000000" pitchFamily="2" charset="0"/>
                <a:cs typeface="Arial" panose="020B0604020202020204" pitchFamily="34" charset="0"/>
              </a:rPr>
              <a:t>years data wrangling </a:t>
            </a:r>
            <a:r>
              <a:rPr lang="en" sz="1500" dirty="0">
                <a:latin typeface="Arial" panose="020B0604020202020204" pitchFamily="34" charset="0"/>
                <a:ea typeface="Roboto" panose="02000000000000000000" pitchFamily="2" charset="0"/>
                <a:cs typeface="Arial" panose="020B0604020202020204" pitchFamily="34" charset="0"/>
              </a:rPr>
              <a:t>(with plenty of experience being a n00b at it.)</a:t>
            </a:r>
          </a:p>
          <a:p>
            <a:pPr marL="685800" indent="-457200">
              <a:spcBef>
                <a:spcPts val="0"/>
              </a:spcBef>
            </a:pPr>
            <a:endParaRPr lang="en" sz="2800" dirty="0">
              <a:latin typeface="Arial" panose="020B0604020202020204" pitchFamily="34" charset="0"/>
              <a:ea typeface="Roboto" panose="02000000000000000000" pitchFamily="2" charset="0"/>
              <a:cs typeface="Arial" panose="020B0604020202020204" pitchFamily="34" charset="0"/>
            </a:endParaRPr>
          </a:p>
          <a:p>
            <a:pPr marL="228600" indent="0">
              <a:spcBef>
                <a:spcPts val="0"/>
              </a:spcBef>
              <a:buNone/>
            </a:pPr>
            <a:endParaRPr lang="en" sz="2800" b="1" dirty="0">
              <a:latin typeface="Arial" panose="020B0604020202020204" pitchFamily="34" charset="0"/>
              <a:ea typeface="Roboto" panose="02000000000000000000" pitchFamily="2" charset="0"/>
              <a:cs typeface="Arial" panose="020B0604020202020204" pitchFamily="34" charset="0"/>
            </a:endParaRPr>
          </a:p>
        </p:txBody>
      </p:sp>
      <p:sp>
        <p:nvSpPr>
          <p:cNvPr id="10" name="Rectangle 9"/>
          <p:cNvSpPr/>
          <p:nvPr/>
        </p:nvSpPr>
        <p:spPr>
          <a:xfrm>
            <a:off x="3765856" y="3572470"/>
            <a:ext cx="4876800" cy="2677656"/>
          </a:xfrm>
          <a:prstGeom prst="rect">
            <a:avLst/>
          </a:prstGeom>
        </p:spPr>
        <p:txBody>
          <a:bodyPr wrap="square">
            <a:spAutoFit/>
          </a:bodyPr>
          <a:lstStyle/>
          <a:p>
            <a:pPr marL="685800" indent="-457200">
              <a:spcBef>
                <a:spcPts val="0"/>
              </a:spcBef>
              <a:buFont typeface="Arial" panose="020B0604020202020204" pitchFamily="34" charset="0"/>
              <a:buChar char="•"/>
            </a:pPr>
            <a:r>
              <a:rPr lang="en-US" sz="2400" dirty="0">
                <a:latin typeface="Arial" panose="020B0604020202020204" pitchFamily="34" charset="0"/>
                <a:ea typeface="Roboto" panose="02000000000000000000" pitchFamily="2" charset="0"/>
                <a:cs typeface="Arial" panose="020B0604020202020204" pitchFamily="34" charset="0"/>
              </a:rPr>
              <a:t>I </a:t>
            </a:r>
            <a:r>
              <a:rPr lang="en-US" sz="2400" i="1" dirty="0">
                <a:latin typeface="Arial" panose="020B0604020202020204" pitchFamily="34" charset="0"/>
                <a:ea typeface="Roboto" panose="02000000000000000000" pitchFamily="2" charset="0"/>
                <a:cs typeface="Arial" panose="020B0604020202020204" pitchFamily="34" charset="0"/>
              </a:rPr>
              <a:t>LOVE</a:t>
            </a:r>
            <a:r>
              <a:rPr lang="en-US" sz="2400" dirty="0">
                <a:latin typeface="Arial" panose="020B0604020202020204" pitchFamily="34" charset="0"/>
                <a:ea typeface="Roboto" panose="02000000000000000000" pitchFamily="2" charset="0"/>
                <a:cs typeface="Arial" panose="020B0604020202020204" pitchFamily="34" charset="0"/>
              </a:rPr>
              <a:t> to teach</a:t>
            </a:r>
          </a:p>
          <a:p>
            <a:pPr marL="685800" indent="-457200">
              <a:spcBef>
                <a:spcPts val="0"/>
              </a:spcBef>
              <a:buFont typeface="Arial" panose="020B0604020202020204" pitchFamily="34" charset="0"/>
              <a:buChar char="•"/>
            </a:pPr>
            <a:endParaRPr lang="en" sz="24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Arial" panose="020B0604020202020204" pitchFamily="34" charset="0"/>
              <a:buChar char="•"/>
            </a:pPr>
            <a:r>
              <a:rPr lang="en-US" sz="2400" dirty="0">
                <a:latin typeface="Arial" panose="020B0604020202020204" pitchFamily="34" charset="0"/>
                <a:ea typeface="Roboto" panose="02000000000000000000" pitchFamily="2" charset="0"/>
                <a:cs typeface="Arial" panose="020B0604020202020204" pitchFamily="34" charset="0"/>
              </a:rPr>
              <a:t>I </a:t>
            </a:r>
            <a:r>
              <a:rPr lang="en-US" sz="2400" i="1" dirty="0">
                <a:latin typeface="Arial" panose="020B0604020202020204" pitchFamily="34" charset="0"/>
                <a:ea typeface="Roboto" panose="02000000000000000000" pitchFamily="2" charset="0"/>
                <a:cs typeface="Arial" panose="020B0604020202020204" pitchFamily="34" charset="0"/>
              </a:rPr>
              <a:t>LOVE</a:t>
            </a:r>
            <a:r>
              <a:rPr lang="en-US" sz="2400" dirty="0">
                <a:latin typeface="Arial" panose="020B0604020202020204" pitchFamily="34" charset="0"/>
                <a:ea typeface="Roboto" panose="02000000000000000000" pitchFamily="2" charset="0"/>
                <a:cs typeface="Arial" panose="020B0604020202020204" pitchFamily="34" charset="0"/>
              </a:rPr>
              <a:t> to learn</a:t>
            </a:r>
          </a:p>
          <a:p>
            <a:pPr marL="685800" indent="-457200">
              <a:spcBef>
                <a:spcPts val="0"/>
              </a:spcBef>
              <a:buFont typeface="Arial" panose="020B0604020202020204" pitchFamily="34" charset="0"/>
              <a:buChar char="•"/>
            </a:pPr>
            <a:endParaRPr lang="en-US" sz="24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Arial" panose="020B0604020202020204" pitchFamily="34" charset="0"/>
              <a:buChar char="•"/>
            </a:pPr>
            <a:r>
              <a:rPr lang="en-US" sz="2400" dirty="0">
                <a:latin typeface="Arial" panose="020B0604020202020204" pitchFamily="34" charset="0"/>
                <a:ea typeface="Roboto" panose="02000000000000000000" pitchFamily="2" charset="0"/>
                <a:cs typeface="Arial" panose="020B0604020202020204" pitchFamily="34" charset="0"/>
              </a:rPr>
              <a:t>I have a BS in Finance, a MS in Computer Science, and a MBA in Entrepreneurship</a:t>
            </a:r>
            <a:endParaRPr lang="en" sz="2400" dirty="0">
              <a:latin typeface="Arial" panose="020B0604020202020204" pitchFamily="34" charset="0"/>
              <a:ea typeface="Roboto" panose="02000000000000000000" pitchFamily="2" charset="0"/>
              <a:cs typeface="Arial" panose="020B0604020202020204" pitchFamily="34" charset="0"/>
            </a:endParaRPr>
          </a:p>
        </p:txBody>
      </p:sp>
      <p:sp>
        <p:nvSpPr>
          <p:cNvPr id="3" name="Rectangle 2"/>
          <p:cNvSpPr/>
          <p:nvPr/>
        </p:nvSpPr>
        <p:spPr>
          <a:xfrm>
            <a:off x="474089" y="3668545"/>
            <a:ext cx="3229409" cy="24077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9EE1A75E-2507-2245-BB98-3842BDD7BC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6633" y="3740000"/>
            <a:ext cx="2344319" cy="2264851"/>
          </a:xfrm>
          <a:prstGeom prst="rect">
            <a:avLst/>
          </a:prstGeom>
        </p:spPr>
      </p:pic>
    </p:spTree>
    <p:extLst>
      <p:ext uri="{BB962C8B-B14F-4D97-AF65-F5344CB8AC3E}">
        <p14:creationId xmlns:p14="http://schemas.microsoft.com/office/powerpoint/2010/main" val="390412890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1371600"/>
            <a:ext cx="8915400" cy="3733800"/>
          </a:xfrm>
        </p:spPr>
        <p:txBody>
          <a:bodyPr/>
          <a:lstStyle/>
          <a:p>
            <a:r>
              <a:rPr lang="en-US" sz="8000" dirty="0"/>
              <a:t>Truth-Telling</a:t>
            </a:r>
            <a:br>
              <a:rPr lang="en-US" sz="8000" dirty="0"/>
            </a:br>
            <a:r>
              <a:rPr lang="en-US" sz="4800" b="0" dirty="0"/>
              <a:t>&amp;</a:t>
            </a:r>
            <a:br>
              <a:rPr lang="en-US" sz="8000" dirty="0"/>
            </a:br>
            <a:r>
              <a:rPr lang="en-US" sz="8000" dirty="0"/>
              <a:t>Story Telling</a:t>
            </a:r>
            <a:endParaRPr lang="en-US" sz="8000" b="0" dirty="0"/>
          </a:p>
        </p:txBody>
      </p:sp>
    </p:spTree>
    <p:extLst>
      <p:ext uri="{BB962C8B-B14F-4D97-AF65-F5344CB8AC3E}">
        <p14:creationId xmlns:p14="http://schemas.microsoft.com/office/powerpoint/2010/main" val="147352330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533400"/>
            <a:ext cx="8915400" cy="5257800"/>
          </a:xfrm>
        </p:spPr>
        <p:txBody>
          <a:bodyPr/>
          <a:lstStyle/>
          <a:p>
            <a:r>
              <a:rPr lang="en-US" sz="4200" dirty="0"/>
              <a:t>Truth-Telling</a:t>
            </a:r>
            <a:endParaRPr lang="en-US" sz="4200" b="0" dirty="0"/>
          </a:p>
        </p:txBody>
      </p:sp>
    </p:spTree>
    <p:extLst>
      <p:ext uri="{BB962C8B-B14F-4D97-AF65-F5344CB8AC3E}">
        <p14:creationId xmlns:p14="http://schemas.microsoft.com/office/powerpoint/2010/main" val="200340307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Data As</a:t>
            </a:r>
            <a:r>
              <a:rPr lang="mr-IN" dirty="0"/>
              <a:t>…</a:t>
            </a:r>
            <a:r>
              <a:rPr lang="en-US" dirty="0"/>
              <a:t> Truth-Telling</a:t>
            </a:r>
          </a:p>
        </p:txBody>
      </p:sp>
      <p:pic>
        <p:nvPicPr>
          <p:cNvPr id="11" name="Picture 10"/>
          <p:cNvPicPr>
            <a:picLocks noChangeAspect="1"/>
          </p:cNvPicPr>
          <p:nvPr/>
        </p:nvPicPr>
        <p:blipFill>
          <a:blip r:embed="rId3"/>
          <a:stretch>
            <a:fillRect/>
          </a:stretch>
        </p:blipFill>
        <p:spPr>
          <a:xfrm>
            <a:off x="2498726" y="848926"/>
            <a:ext cx="6553200" cy="5539881"/>
          </a:xfrm>
          <a:prstGeom prst="rect">
            <a:avLst/>
          </a:prstGeom>
        </p:spPr>
      </p:pic>
      <p:sp>
        <p:nvSpPr>
          <p:cNvPr id="12" name="Title 1"/>
          <p:cNvSpPr txBox="1">
            <a:spLocks/>
          </p:cNvSpPr>
          <p:nvPr/>
        </p:nvSpPr>
        <p:spPr>
          <a:xfrm>
            <a:off x="0" y="620326"/>
            <a:ext cx="2498726" cy="5257800"/>
          </a:xfrm>
          <a:prstGeom prst="rect">
            <a:avLst/>
          </a:prstGeom>
        </p:spPr>
        <p:txBody>
          <a:bodyPr vert="horz" lIns="91440" tIns="45720" rIns="91440" bIns="45720" numCol="1" rtlCol="0" anchor="ctr">
            <a:normAutofit/>
          </a:bodyPr>
          <a:lstStyle>
            <a:lvl1pPr algn="l" defTabSz="914400" rtl="0" eaLnBrk="1" latinLnBrk="0" hangingPunct="1">
              <a:lnSpc>
                <a:spcPct val="90000"/>
              </a:lnSpc>
              <a:spcBef>
                <a:spcPct val="0"/>
              </a:spcBef>
              <a:buNone/>
              <a:defRPr sz="2400" b="1" kern="1200">
                <a:solidFill>
                  <a:schemeClr val="tx1"/>
                </a:solidFill>
                <a:latin typeface="Arial" panose="020B0604020202020204" pitchFamily="34" charset="0"/>
                <a:ea typeface="+mj-ea"/>
                <a:cs typeface="Arial" panose="020B0604020202020204" pitchFamily="34" charset="0"/>
              </a:defRPr>
            </a:lvl1pPr>
          </a:lstStyle>
          <a:p>
            <a:r>
              <a:rPr lang="en-US" dirty="0"/>
              <a:t>Unearthing relationships</a:t>
            </a:r>
          </a:p>
        </p:txBody>
      </p:sp>
    </p:spTree>
    <p:extLst>
      <p:ext uri="{BB962C8B-B14F-4D97-AF65-F5344CB8AC3E}">
        <p14:creationId xmlns:p14="http://schemas.microsoft.com/office/powerpoint/2010/main" val="249728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Data As</a:t>
            </a:r>
            <a:r>
              <a:rPr lang="mr-IN" dirty="0"/>
              <a:t>…</a:t>
            </a:r>
            <a:r>
              <a:rPr lang="en-US" dirty="0"/>
              <a:t> Truth-Telling</a:t>
            </a:r>
          </a:p>
        </p:txBody>
      </p:sp>
      <p:pic>
        <p:nvPicPr>
          <p:cNvPr id="3" name="Picture 2"/>
          <p:cNvPicPr>
            <a:picLocks noChangeAspect="1"/>
          </p:cNvPicPr>
          <p:nvPr/>
        </p:nvPicPr>
        <p:blipFill>
          <a:blip r:embed="rId3"/>
          <a:stretch>
            <a:fillRect/>
          </a:stretch>
        </p:blipFill>
        <p:spPr>
          <a:xfrm>
            <a:off x="749300" y="838200"/>
            <a:ext cx="7645400" cy="5105400"/>
          </a:xfrm>
          <a:prstGeom prst="rect">
            <a:avLst/>
          </a:prstGeom>
        </p:spPr>
      </p:pic>
      <p:sp>
        <p:nvSpPr>
          <p:cNvPr id="7" name="Title 1"/>
          <p:cNvSpPr txBox="1">
            <a:spLocks/>
          </p:cNvSpPr>
          <p:nvPr/>
        </p:nvSpPr>
        <p:spPr>
          <a:xfrm>
            <a:off x="3200400" y="5943600"/>
            <a:ext cx="3200400" cy="467926"/>
          </a:xfrm>
          <a:prstGeom prst="rect">
            <a:avLst/>
          </a:prstGeom>
        </p:spPr>
        <p:txBody>
          <a:bodyPr vert="horz" lIns="91440" tIns="45720" rIns="91440" bIns="45720" numCol="1" rtlCol="0" anchor="ctr">
            <a:normAutofit/>
          </a:bodyPr>
          <a:lstStyle>
            <a:lvl1pPr algn="l" defTabSz="914400" rtl="0" eaLnBrk="1" latinLnBrk="0" hangingPunct="1">
              <a:lnSpc>
                <a:spcPct val="90000"/>
              </a:lnSpc>
              <a:spcBef>
                <a:spcPct val="0"/>
              </a:spcBef>
              <a:buNone/>
              <a:defRPr sz="2400" b="1" kern="1200">
                <a:solidFill>
                  <a:schemeClr val="tx1"/>
                </a:solidFill>
                <a:latin typeface="Arial" panose="020B0604020202020204" pitchFamily="34" charset="0"/>
                <a:ea typeface="+mj-ea"/>
                <a:cs typeface="Arial" panose="020B0604020202020204" pitchFamily="34" charset="0"/>
              </a:defRPr>
            </a:lvl1pPr>
          </a:lstStyle>
          <a:p>
            <a:r>
              <a:rPr lang="en-US"/>
              <a:t>Making Predictions</a:t>
            </a:r>
            <a:endParaRPr lang="en-US" dirty="0"/>
          </a:p>
        </p:txBody>
      </p:sp>
    </p:spTree>
    <p:extLst>
      <p:ext uri="{BB962C8B-B14F-4D97-AF65-F5344CB8AC3E}">
        <p14:creationId xmlns:p14="http://schemas.microsoft.com/office/powerpoint/2010/main" val="54423594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Data As</a:t>
            </a:r>
            <a:r>
              <a:rPr lang="mr-IN" dirty="0"/>
              <a:t>…</a:t>
            </a:r>
            <a:r>
              <a:rPr lang="en-US" dirty="0"/>
              <a:t> Truth-Telling</a:t>
            </a:r>
          </a:p>
        </p:txBody>
      </p:sp>
      <p:sp>
        <p:nvSpPr>
          <p:cNvPr id="7" name="Title 1"/>
          <p:cNvSpPr txBox="1">
            <a:spLocks/>
          </p:cNvSpPr>
          <p:nvPr/>
        </p:nvSpPr>
        <p:spPr>
          <a:xfrm>
            <a:off x="3200400" y="5943600"/>
            <a:ext cx="3200400" cy="467926"/>
          </a:xfrm>
          <a:prstGeom prst="rect">
            <a:avLst/>
          </a:prstGeom>
        </p:spPr>
        <p:txBody>
          <a:bodyPr vert="horz" lIns="91440" tIns="45720" rIns="91440" bIns="45720" numCol="1" rtlCol="0" anchor="ctr">
            <a:normAutofit/>
          </a:bodyPr>
          <a:lstStyle>
            <a:lvl1pPr algn="l" defTabSz="914400" rtl="0" eaLnBrk="1" latinLnBrk="0" hangingPunct="1">
              <a:lnSpc>
                <a:spcPct val="90000"/>
              </a:lnSpc>
              <a:spcBef>
                <a:spcPct val="0"/>
              </a:spcBef>
              <a:buNone/>
              <a:defRPr sz="2400" b="1" kern="1200">
                <a:solidFill>
                  <a:schemeClr val="tx1"/>
                </a:solidFill>
                <a:latin typeface="Arial" panose="020B0604020202020204" pitchFamily="34" charset="0"/>
                <a:ea typeface="+mj-ea"/>
                <a:cs typeface="Arial" panose="020B0604020202020204" pitchFamily="34" charset="0"/>
              </a:defRPr>
            </a:lvl1pPr>
          </a:lstStyle>
          <a:p>
            <a:r>
              <a:rPr lang="en-US" dirty="0"/>
              <a:t>Stating Significance</a:t>
            </a:r>
          </a:p>
        </p:txBody>
      </p:sp>
      <p:pic>
        <p:nvPicPr>
          <p:cNvPr id="2" name="Picture 1"/>
          <p:cNvPicPr>
            <a:picLocks noChangeAspect="1"/>
          </p:cNvPicPr>
          <p:nvPr/>
        </p:nvPicPr>
        <p:blipFill>
          <a:blip r:embed="rId3"/>
          <a:stretch>
            <a:fillRect/>
          </a:stretch>
        </p:blipFill>
        <p:spPr>
          <a:xfrm>
            <a:off x="1066800" y="806254"/>
            <a:ext cx="7056499" cy="4948370"/>
          </a:xfrm>
          <a:prstGeom prst="rect">
            <a:avLst/>
          </a:prstGeom>
        </p:spPr>
      </p:pic>
    </p:spTree>
    <p:extLst>
      <p:ext uri="{BB962C8B-B14F-4D97-AF65-F5344CB8AC3E}">
        <p14:creationId xmlns:p14="http://schemas.microsoft.com/office/powerpoint/2010/main" val="53888048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533400"/>
            <a:ext cx="8915400" cy="5257800"/>
          </a:xfrm>
        </p:spPr>
        <p:txBody>
          <a:bodyPr/>
          <a:lstStyle/>
          <a:p>
            <a:r>
              <a:rPr lang="en-US" sz="4200" dirty="0"/>
              <a:t>Story-Telling</a:t>
            </a:r>
            <a:endParaRPr lang="en-US" sz="4200" b="0" dirty="0"/>
          </a:p>
        </p:txBody>
      </p:sp>
    </p:spTree>
    <p:extLst>
      <p:ext uri="{BB962C8B-B14F-4D97-AF65-F5344CB8AC3E}">
        <p14:creationId xmlns:p14="http://schemas.microsoft.com/office/powerpoint/2010/main" val="195991106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304800" y="848734"/>
            <a:ext cx="8686800" cy="5399666"/>
          </a:xfrm>
          <a:prstGeom prst="rect">
            <a:avLst/>
          </a:prstGeom>
        </p:spPr>
      </p:pic>
      <p:sp>
        <p:nvSpPr>
          <p:cNvPr id="5" name="Title 4"/>
          <p:cNvSpPr>
            <a:spLocks noGrp="1"/>
          </p:cNvSpPr>
          <p:nvPr>
            <p:ph type="title"/>
          </p:nvPr>
        </p:nvSpPr>
        <p:spPr/>
        <p:txBody>
          <a:bodyPr/>
          <a:lstStyle/>
          <a:p>
            <a:r>
              <a:rPr lang="en-US" dirty="0"/>
              <a:t>Data As</a:t>
            </a:r>
            <a:r>
              <a:rPr lang="mr-IN" dirty="0"/>
              <a:t>…</a:t>
            </a:r>
            <a:r>
              <a:rPr lang="en-US" dirty="0"/>
              <a:t> Story-Telling</a:t>
            </a:r>
          </a:p>
        </p:txBody>
      </p:sp>
    </p:spTree>
    <p:extLst>
      <p:ext uri="{BB962C8B-B14F-4D97-AF65-F5344CB8AC3E}">
        <p14:creationId xmlns:p14="http://schemas.microsoft.com/office/powerpoint/2010/main" val="20216859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Data As</a:t>
            </a:r>
            <a:r>
              <a:rPr lang="mr-IN" dirty="0"/>
              <a:t>…</a:t>
            </a:r>
            <a:r>
              <a:rPr lang="en-US" dirty="0"/>
              <a:t> Story-Telling</a:t>
            </a:r>
          </a:p>
        </p:txBody>
      </p:sp>
      <p:pic>
        <p:nvPicPr>
          <p:cNvPr id="6" name="Picture 5"/>
          <p:cNvPicPr>
            <a:picLocks noChangeAspect="1"/>
          </p:cNvPicPr>
          <p:nvPr/>
        </p:nvPicPr>
        <p:blipFill>
          <a:blip r:embed="rId3"/>
          <a:stretch>
            <a:fillRect/>
          </a:stretch>
        </p:blipFill>
        <p:spPr>
          <a:xfrm>
            <a:off x="762000" y="831654"/>
            <a:ext cx="7620000" cy="5492946"/>
          </a:xfrm>
          <a:prstGeom prst="rect">
            <a:avLst/>
          </a:prstGeom>
        </p:spPr>
      </p:pic>
    </p:spTree>
    <p:extLst>
      <p:ext uri="{BB962C8B-B14F-4D97-AF65-F5344CB8AC3E}">
        <p14:creationId xmlns:p14="http://schemas.microsoft.com/office/powerpoint/2010/main" val="22308124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Data As</a:t>
            </a:r>
            <a:r>
              <a:rPr lang="mr-IN" dirty="0"/>
              <a:t>…</a:t>
            </a:r>
            <a:r>
              <a:rPr lang="en-US" dirty="0"/>
              <a:t> Story-Telling</a:t>
            </a:r>
          </a:p>
        </p:txBody>
      </p:sp>
      <p:pic>
        <p:nvPicPr>
          <p:cNvPr id="4" name="Picture 2" descr="http://www.busitelce.com/images/visual/Nightingale-mortality-diagram.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248" y="762000"/>
            <a:ext cx="8732152" cy="5486400"/>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192990396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Data As</a:t>
            </a:r>
            <a:r>
              <a:rPr lang="mr-IN" dirty="0"/>
              <a:t>…</a:t>
            </a:r>
            <a:r>
              <a:rPr lang="en-US" dirty="0"/>
              <a:t> Story-Telling</a:t>
            </a:r>
          </a:p>
        </p:txBody>
      </p:sp>
      <p:pic>
        <p:nvPicPr>
          <p:cNvPr id="2" name="Picture 1"/>
          <p:cNvPicPr>
            <a:picLocks noChangeAspect="1"/>
          </p:cNvPicPr>
          <p:nvPr/>
        </p:nvPicPr>
        <p:blipFill>
          <a:blip r:embed="rId3"/>
          <a:stretch>
            <a:fillRect/>
          </a:stretch>
        </p:blipFill>
        <p:spPr>
          <a:xfrm>
            <a:off x="2286000" y="762000"/>
            <a:ext cx="6655443" cy="5486400"/>
          </a:xfrm>
          <a:prstGeom prst="rect">
            <a:avLst/>
          </a:prstGeom>
        </p:spPr>
      </p:pic>
      <p:sp>
        <p:nvSpPr>
          <p:cNvPr id="6" name="Title 1"/>
          <p:cNvSpPr txBox="1">
            <a:spLocks/>
          </p:cNvSpPr>
          <p:nvPr/>
        </p:nvSpPr>
        <p:spPr>
          <a:xfrm>
            <a:off x="0" y="620326"/>
            <a:ext cx="2498726" cy="5257800"/>
          </a:xfrm>
          <a:prstGeom prst="rect">
            <a:avLst/>
          </a:prstGeom>
        </p:spPr>
        <p:txBody>
          <a:bodyPr vert="horz" lIns="91440" tIns="45720" rIns="91440" bIns="45720" numCol="1" rtlCol="0" anchor="ctr">
            <a:normAutofit/>
          </a:bodyPr>
          <a:lstStyle>
            <a:lvl1pPr algn="l" defTabSz="914400" rtl="0" eaLnBrk="1" latinLnBrk="0" hangingPunct="1">
              <a:lnSpc>
                <a:spcPct val="90000"/>
              </a:lnSpc>
              <a:spcBef>
                <a:spcPct val="0"/>
              </a:spcBef>
              <a:buNone/>
              <a:defRPr sz="2400" b="1" kern="1200">
                <a:solidFill>
                  <a:schemeClr val="tx1"/>
                </a:solidFill>
                <a:latin typeface="Arial" panose="020B0604020202020204" pitchFamily="34" charset="0"/>
                <a:ea typeface="+mj-ea"/>
                <a:cs typeface="Arial" panose="020B0604020202020204" pitchFamily="34" charset="0"/>
              </a:defRPr>
            </a:lvl1pPr>
          </a:lstStyle>
          <a:p>
            <a:r>
              <a:rPr lang="en-US" dirty="0"/>
              <a:t>Data = Drama</a:t>
            </a:r>
          </a:p>
        </p:txBody>
      </p:sp>
    </p:spTree>
    <p:extLst>
      <p:ext uri="{BB962C8B-B14F-4D97-AF65-F5344CB8AC3E}">
        <p14:creationId xmlns:p14="http://schemas.microsoft.com/office/powerpoint/2010/main" val="114991256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Things I’ve Worked On…</a:t>
            </a:r>
          </a:p>
        </p:txBody>
      </p:sp>
      <p:cxnSp>
        <p:nvCxnSpPr>
          <p:cNvPr id="32" name="Straight Connector 31"/>
          <p:cNvCxnSpPr/>
          <p:nvPr/>
        </p:nvCxnSpPr>
        <p:spPr>
          <a:xfrm>
            <a:off x="0" y="653854"/>
            <a:ext cx="9144000" cy="0"/>
          </a:xfrm>
          <a:prstGeom prst="line">
            <a:avLst/>
          </a:prstGeom>
          <a:ln w="41275">
            <a:solidFill>
              <a:srgbClr val="C83232"/>
            </a:solidFill>
          </a:ln>
        </p:spPr>
        <p:style>
          <a:lnRef idx="1">
            <a:schemeClr val="accent1"/>
          </a:lnRef>
          <a:fillRef idx="0">
            <a:schemeClr val="accent1"/>
          </a:fillRef>
          <a:effectRef idx="0">
            <a:schemeClr val="accent1"/>
          </a:effectRef>
          <a:fontRef idx="minor">
            <a:schemeClr val="tx1"/>
          </a:fontRef>
        </p:style>
      </p:cxnSp>
      <p:sp>
        <p:nvSpPr>
          <p:cNvPr id="18" name="Rectangle 17"/>
          <p:cNvSpPr/>
          <p:nvPr/>
        </p:nvSpPr>
        <p:spPr>
          <a:xfrm>
            <a:off x="278892" y="838200"/>
            <a:ext cx="8586216" cy="5181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2BBA66F6-EFA7-D543-9DED-1D0061BE17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0746" y="917489"/>
            <a:ext cx="7502508" cy="5023021"/>
          </a:xfrm>
          <a:prstGeom prst="rect">
            <a:avLst/>
          </a:prstGeom>
        </p:spPr>
      </p:pic>
    </p:spTree>
    <p:extLst>
      <p:ext uri="{BB962C8B-B14F-4D97-AF65-F5344CB8AC3E}">
        <p14:creationId xmlns:p14="http://schemas.microsoft.com/office/powerpoint/2010/main" val="5509398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Course Overview</a:t>
            </a:r>
          </a:p>
        </p:txBody>
      </p:sp>
    </p:spTree>
    <p:extLst>
      <p:ext uri="{BB962C8B-B14F-4D97-AF65-F5344CB8AC3E}">
        <p14:creationId xmlns:p14="http://schemas.microsoft.com/office/powerpoint/2010/main" val="187966880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04800" y="0"/>
            <a:ext cx="6019800" cy="653854"/>
          </a:xfrm>
        </p:spPr>
        <p:txBody>
          <a:bodyPr/>
          <a:lstStyle/>
          <a:p>
            <a:r>
              <a:rPr lang="en-US" dirty="0"/>
              <a:t>Tools for Truths, Skills for Stories</a:t>
            </a:r>
            <a:r>
              <a:rPr lang="mr-IN" dirty="0"/>
              <a:t>…</a:t>
            </a:r>
            <a:endParaRPr lang="en-US" dirty="0"/>
          </a:p>
        </p:txBody>
      </p:sp>
      <p:sp>
        <p:nvSpPr>
          <p:cNvPr id="6" name="Rectangle 5"/>
          <p:cNvSpPr/>
          <p:nvPr/>
        </p:nvSpPr>
        <p:spPr>
          <a:xfrm>
            <a:off x="0" y="1323960"/>
            <a:ext cx="9144000" cy="872857"/>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p:cNvSpPr txBox="1">
            <a:spLocks/>
          </p:cNvSpPr>
          <p:nvPr/>
        </p:nvSpPr>
        <p:spPr>
          <a:xfrm>
            <a:off x="5181600" y="1195212"/>
            <a:ext cx="3886200" cy="1066800"/>
          </a:xfrm>
          <a:prstGeom prst="rect">
            <a:avLst/>
          </a:prstGeom>
        </p:spPr>
        <p:txBody>
          <a:bodyPr vert="horz" lIns="91440" tIns="45720" rIns="91440" bIns="45720" numCol="1" rtlCol="0" anchor="ctr">
            <a:normAutofit/>
          </a:bodyPr>
          <a:lstStyle>
            <a:lvl1pPr algn="l" defTabSz="914400" rtl="0" eaLnBrk="1" latinLnBrk="0" hangingPunct="1">
              <a:lnSpc>
                <a:spcPct val="90000"/>
              </a:lnSpc>
              <a:spcBef>
                <a:spcPct val="0"/>
              </a:spcBef>
              <a:buNone/>
              <a:defRPr sz="2400" b="1" kern="1200">
                <a:solidFill>
                  <a:schemeClr val="tx1"/>
                </a:solidFill>
                <a:latin typeface="Arial" panose="020B0604020202020204" pitchFamily="34" charset="0"/>
                <a:ea typeface="+mj-ea"/>
                <a:cs typeface="Arial" panose="020B0604020202020204" pitchFamily="34" charset="0"/>
              </a:defRPr>
            </a:lvl1pPr>
          </a:lstStyle>
          <a:p>
            <a:pPr algn="ctr"/>
            <a:r>
              <a:rPr lang="en-US" sz="4200" dirty="0"/>
              <a:t>Story-Telling</a:t>
            </a:r>
            <a:endParaRPr lang="en-US" sz="4200" b="0" dirty="0"/>
          </a:p>
        </p:txBody>
      </p:sp>
      <p:sp>
        <p:nvSpPr>
          <p:cNvPr id="8" name="Title 1"/>
          <p:cNvSpPr txBox="1">
            <a:spLocks/>
          </p:cNvSpPr>
          <p:nvPr/>
        </p:nvSpPr>
        <p:spPr>
          <a:xfrm>
            <a:off x="393192" y="1219200"/>
            <a:ext cx="3886200" cy="1066800"/>
          </a:xfrm>
          <a:prstGeom prst="rect">
            <a:avLst/>
          </a:prstGeom>
        </p:spPr>
        <p:txBody>
          <a:bodyPr vert="horz" lIns="91440" tIns="45720" rIns="91440" bIns="45720" numCol="1" rtlCol="0" anchor="ctr">
            <a:noAutofit/>
          </a:bodyPr>
          <a:lstStyle>
            <a:lvl1pPr algn="ctr" defTabSz="914400" rtl="0" eaLnBrk="1" latinLnBrk="0" hangingPunct="1">
              <a:lnSpc>
                <a:spcPct val="90000"/>
              </a:lnSpc>
              <a:spcBef>
                <a:spcPct val="0"/>
              </a:spcBef>
              <a:buNone/>
              <a:defRPr sz="3600" b="1" kern="1200" baseline="0">
                <a:solidFill>
                  <a:schemeClr val="tx1"/>
                </a:solidFill>
                <a:latin typeface="Arial" panose="020B0604020202020204" pitchFamily="34" charset="0"/>
                <a:ea typeface="+mj-ea"/>
                <a:cs typeface="Arial" panose="020B0604020202020204" pitchFamily="34" charset="0"/>
              </a:defRPr>
            </a:lvl1pPr>
          </a:lstStyle>
          <a:p>
            <a:r>
              <a:rPr lang="en-US" sz="4200" dirty="0"/>
              <a:t>Truth-Telling</a:t>
            </a:r>
            <a:endParaRPr lang="en-US" sz="4200" b="0" dirty="0"/>
          </a:p>
        </p:txBody>
      </p:sp>
      <p:sp>
        <p:nvSpPr>
          <p:cNvPr id="9" name="Title 1"/>
          <p:cNvSpPr txBox="1">
            <a:spLocks/>
          </p:cNvSpPr>
          <p:nvPr/>
        </p:nvSpPr>
        <p:spPr>
          <a:xfrm>
            <a:off x="2628900" y="755904"/>
            <a:ext cx="3886200" cy="533400"/>
          </a:xfrm>
          <a:prstGeom prst="rect">
            <a:avLst/>
          </a:prstGeom>
        </p:spPr>
        <p:txBody>
          <a:bodyPr vert="horz" lIns="91440" tIns="45720" rIns="91440" bIns="45720" numCol="1" rtlCol="0" anchor="ctr">
            <a:noAutofit/>
          </a:bodyPr>
          <a:lstStyle>
            <a:lvl1pPr algn="ctr" defTabSz="914400" rtl="0" eaLnBrk="1" latinLnBrk="0" hangingPunct="1">
              <a:lnSpc>
                <a:spcPct val="90000"/>
              </a:lnSpc>
              <a:spcBef>
                <a:spcPct val="0"/>
              </a:spcBef>
              <a:buNone/>
              <a:defRPr sz="3600" b="1" kern="1200" baseline="0">
                <a:solidFill>
                  <a:schemeClr val="tx1"/>
                </a:solidFill>
                <a:latin typeface="Arial" panose="020B0604020202020204" pitchFamily="34" charset="0"/>
                <a:ea typeface="+mj-ea"/>
                <a:cs typeface="Arial" panose="020B0604020202020204" pitchFamily="34" charset="0"/>
              </a:defRPr>
            </a:lvl1pPr>
          </a:lstStyle>
          <a:p>
            <a:r>
              <a:rPr lang="en-US" sz="2400" dirty="0"/>
              <a:t>Our Goals</a:t>
            </a:r>
          </a:p>
        </p:txBody>
      </p:sp>
      <p:sp>
        <p:nvSpPr>
          <p:cNvPr id="10" name="Rectangle 9"/>
          <p:cNvSpPr/>
          <p:nvPr/>
        </p:nvSpPr>
        <p:spPr>
          <a:xfrm>
            <a:off x="0" y="2958817"/>
            <a:ext cx="9144000" cy="3289583"/>
          </a:xfrm>
          <a:prstGeom prst="rect">
            <a:avLst/>
          </a:prstGeom>
          <a:no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p:cNvSpPr txBox="1">
            <a:spLocks/>
          </p:cNvSpPr>
          <p:nvPr/>
        </p:nvSpPr>
        <p:spPr>
          <a:xfrm>
            <a:off x="356616" y="3073513"/>
            <a:ext cx="3910584" cy="3022487"/>
          </a:xfrm>
          <a:prstGeom prst="rect">
            <a:avLst/>
          </a:prstGeom>
        </p:spPr>
        <p:txBody>
          <a:bodyPr vert="horz" lIns="91440" tIns="45720" rIns="91440" bIns="45720" numCol="1" rtlCol="0" anchor="t">
            <a:noAutofit/>
          </a:bodyPr>
          <a:lstStyle>
            <a:lvl1pPr algn="ctr" defTabSz="914400" rtl="0" eaLnBrk="1" latinLnBrk="0" hangingPunct="1">
              <a:lnSpc>
                <a:spcPct val="90000"/>
              </a:lnSpc>
              <a:spcBef>
                <a:spcPct val="0"/>
              </a:spcBef>
              <a:buNone/>
              <a:defRPr sz="3600" b="1" kern="1200" baseline="0">
                <a:solidFill>
                  <a:schemeClr val="tx1"/>
                </a:solidFill>
                <a:latin typeface="Arial" panose="020B0604020202020204" pitchFamily="34" charset="0"/>
                <a:ea typeface="+mj-ea"/>
                <a:cs typeface="Arial" panose="020B0604020202020204" pitchFamily="34" charset="0"/>
              </a:defRPr>
            </a:lvl1pPr>
          </a:lstStyle>
          <a:p>
            <a:pPr marL="342900" indent="-342900" algn="l">
              <a:buFont typeface="Arial" charset="0"/>
              <a:buChar char="•"/>
            </a:pPr>
            <a:r>
              <a:rPr lang="en-US" sz="2400" b="0" dirty="0"/>
              <a:t>Microsoft Excel</a:t>
            </a:r>
          </a:p>
          <a:p>
            <a:pPr marL="342900" indent="-342900" algn="l">
              <a:buFont typeface="Arial" charset="0"/>
              <a:buChar char="•"/>
            </a:pPr>
            <a:r>
              <a:rPr lang="en-US" sz="2400" b="0" dirty="0"/>
              <a:t>Python</a:t>
            </a:r>
          </a:p>
          <a:p>
            <a:pPr marL="342900" indent="-342900" algn="l">
              <a:buFont typeface="Arial" charset="0"/>
              <a:buChar char="•"/>
            </a:pPr>
            <a:r>
              <a:rPr lang="en-US" sz="2400" b="0" dirty="0"/>
              <a:t>Pandas</a:t>
            </a:r>
          </a:p>
          <a:p>
            <a:pPr marL="342900" indent="-342900" algn="l">
              <a:buFont typeface="Arial" charset="0"/>
              <a:buChar char="•"/>
            </a:pPr>
            <a:r>
              <a:rPr lang="en-US" sz="2400" b="0" dirty="0"/>
              <a:t>Tweepy</a:t>
            </a:r>
          </a:p>
          <a:p>
            <a:pPr marL="342900" indent="-342900" algn="l">
              <a:buFont typeface="Arial" charset="0"/>
              <a:buChar char="•"/>
            </a:pPr>
            <a:r>
              <a:rPr lang="en-US" sz="2400" b="0" dirty="0"/>
              <a:t>VADER</a:t>
            </a:r>
          </a:p>
          <a:p>
            <a:pPr marL="342900" indent="-342900" algn="l">
              <a:buFont typeface="Arial" charset="0"/>
              <a:buChar char="•"/>
            </a:pPr>
            <a:r>
              <a:rPr lang="en-US" sz="2400" b="0" dirty="0"/>
              <a:t>Matplotlib / </a:t>
            </a:r>
            <a:r>
              <a:rPr lang="en-US" sz="2400" b="0" dirty="0" err="1"/>
              <a:t>Seaborn</a:t>
            </a:r>
            <a:endParaRPr lang="en-US" sz="2400" b="0" dirty="0"/>
          </a:p>
          <a:p>
            <a:pPr marL="342900" indent="-342900" algn="l">
              <a:buFont typeface="Arial" charset="0"/>
              <a:buChar char="•"/>
            </a:pPr>
            <a:r>
              <a:rPr lang="en-US" sz="2400" b="0" dirty="0"/>
              <a:t>APIs</a:t>
            </a:r>
          </a:p>
          <a:p>
            <a:pPr marL="342900" indent="-342900" algn="l">
              <a:buFont typeface="Arial" charset="0"/>
              <a:buChar char="•"/>
            </a:pPr>
            <a:r>
              <a:rPr lang="en-US" sz="2400" b="0" dirty="0"/>
              <a:t>Beautiful Soup</a:t>
            </a:r>
          </a:p>
          <a:p>
            <a:pPr marL="342900" indent="-342900" algn="l">
              <a:buFont typeface="Arial" charset="0"/>
              <a:buChar char="•"/>
            </a:pPr>
            <a:r>
              <a:rPr lang="en-US" sz="2400" b="0" dirty="0"/>
              <a:t>Machine Learning</a:t>
            </a:r>
          </a:p>
        </p:txBody>
      </p:sp>
      <p:sp>
        <p:nvSpPr>
          <p:cNvPr id="12" name="Title 1"/>
          <p:cNvSpPr txBox="1">
            <a:spLocks/>
          </p:cNvSpPr>
          <p:nvPr/>
        </p:nvSpPr>
        <p:spPr>
          <a:xfrm>
            <a:off x="2610612" y="2425417"/>
            <a:ext cx="3886200" cy="533400"/>
          </a:xfrm>
          <a:prstGeom prst="rect">
            <a:avLst/>
          </a:prstGeom>
        </p:spPr>
        <p:txBody>
          <a:bodyPr vert="horz" lIns="91440" tIns="45720" rIns="91440" bIns="45720" numCol="1" rtlCol="0" anchor="ctr">
            <a:noAutofit/>
          </a:bodyPr>
          <a:lstStyle>
            <a:lvl1pPr algn="ctr" defTabSz="914400" rtl="0" eaLnBrk="1" latinLnBrk="0" hangingPunct="1">
              <a:lnSpc>
                <a:spcPct val="90000"/>
              </a:lnSpc>
              <a:spcBef>
                <a:spcPct val="0"/>
              </a:spcBef>
              <a:buNone/>
              <a:defRPr sz="3600" b="1" kern="1200" baseline="0">
                <a:solidFill>
                  <a:schemeClr val="tx1"/>
                </a:solidFill>
                <a:latin typeface="Arial" panose="020B0604020202020204" pitchFamily="34" charset="0"/>
                <a:ea typeface="+mj-ea"/>
                <a:cs typeface="Arial" panose="020B0604020202020204" pitchFamily="34" charset="0"/>
              </a:defRPr>
            </a:lvl1pPr>
          </a:lstStyle>
          <a:p>
            <a:r>
              <a:rPr lang="en-US" sz="2400" dirty="0"/>
              <a:t>Our Means</a:t>
            </a:r>
          </a:p>
        </p:txBody>
      </p:sp>
      <p:sp>
        <p:nvSpPr>
          <p:cNvPr id="13" name="Title 1"/>
          <p:cNvSpPr txBox="1">
            <a:spLocks/>
          </p:cNvSpPr>
          <p:nvPr/>
        </p:nvSpPr>
        <p:spPr>
          <a:xfrm>
            <a:off x="5181600" y="3069673"/>
            <a:ext cx="3962400" cy="3067870"/>
          </a:xfrm>
          <a:prstGeom prst="rect">
            <a:avLst/>
          </a:prstGeom>
        </p:spPr>
        <p:txBody>
          <a:bodyPr vert="horz" lIns="91440" tIns="45720" rIns="91440" bIns="45720" numCol="1" rtlCol="0" anchor="t">
            <a:noAutofit/>
          </a:bodyPr>
          <a:lstStyle>
            <a:lvl1pPr algn="ctr" defTabSz="914400" rtl="0" eaLnBrk="1" latinLnBrk="0" hangingPunct="1">
              <a:lnSpc>
                <a:spcPct val="90000"/>
              </a:lnSpc>
              <a:spcBef>
                <a:spcPct val="0"/>
              </a:spcBef>
              <a:buNone/>
              <a:defRPr sz="3600" b="1" kern="1200" baseline="0">
                <a:solidFill>
                  <a:schemeClr val="tx1"/>
                </a:solidFill>
                <a:latin typeface="Arial" panose="020B0604020202020204" pitchFamily="34" charset="0"/>
                <a:ea typeface="+mj-ea"/>
                <a:cs typeface="Arial" panose="020B0604020202020204" pitchFamily="34" charset="0"/>
              </a:defRPr>
            </a:lvl1pPr>
          </a:lstStyle>
          <a:p>
            <a:pPr marL="342900" indent="-342900" algn="l">
              <a:buFont typeface="Arial" charset="0"/>
              <a:buChar char="•"/>
            </a:pPr>
            <a:r>
              <a:rPr lang="en-US" sz="2400" b="0" dirty="0"/>
              <a:t>MySQL</a:t>
            </a:r>
          </a:p>
          <a:p>
            <a:pPr marL="342900" indent="-342900" algn="l">
              <a:buFont typeface="Arial" charset="0"/>
              <a:buChar char="•"/>
            </a:pPr>
            <a:r>
              <a:rPr lang="en-US" sz="2400" b="0" dirty="0"/>
              <a:t>MongoDB</a:t>
            </a:r>
          </a:p>
          <a:p>
            <a:pPr marL="342900" indent="-342900" algn="l">
              <a:buFont typeface="Arial" charset="0"/>
              <a:buChar char="•"/>
            </a:pPr>
            <a:r>
              <a:rPr lang="en-US" sz="2400" b="0" dirty="0"/>
              <a:t>HTML / CSS</a:t>
            </a:r>
          </a:p>
          <a:p>
            <a:pPr marL="342900" indent="-342900" algn="l">
              <a:buFont typeface="Arial" charset="0"/>
              <a:buChar char="•"/>
            </a:pPr>
            <a:r>
              <a:rPr lang="en-US" sz="2400" b="0" dirty="0"/>
              <a:t>JavaScript</a:t>
            </a:r>
          </a:p>
          <a:p>
            <a:pPr marL="342900" indent="-342900" algn="l">
              <a:buFont typeface="Arial" charset="0"/>
              <a:buChar char="•"/>
            </a:pPr>
            <a:r>
              <a:rPr lang="en-US" sz="2400" b="0" dirty="0"/>
              <a:t>D3.js</a:t>
            </a:r>
          </a:p>
          <a:p>
            <a:pPr marL="342900" indent="-342900" algn="l">
              <a:buFont typeface="Arial" charset="0"/>
              <a:buChar char="•"/>
            </a:pPr>
            <a:r>
              <a:rPr lang="en-US" sz="2400" b="0" dirty="0" err="1"/>
              <a:t>Leaflet.js</a:t>
            </a:r>
            <a:r>
              <a:rPr lang="en-US" sz="2400" b="0" dirty="0"/>
              <a:t> / Google Maps</a:t>
            </a:r>
          </a:p>
          <a:p>
            <a:pPr marL="342900" indent="-342900" algn="l">
              <a:buFont typeface="Arial" charset="0"/>
              <a:buChar char="•"/>
            </a:pPr>
            <a:r>
              <a:rPr lang="en-US" sz="2400" b="0" dirty="0"/>
              <a:t>CartoDB</a:t>
            </a:r>
          </a:p>
          <a:p>
            <a:pPr marL="342900" indent="-342900" algn="l">
              <a:buFont typeface="Arial" charset="0"/>
              <a:buChar char="•"/>
            </a:pPr>
            <a:r>
              <a:rPr lang="en-US" sz="2400" b="0" dirty="0"/>
              <a:t>Tableau</a:t>
            </a:r>
          </a:p>
          <a:p>
            <a:pPr marL="342900" indent="-342900" algn="l">
              <a:buFont typeface="Arial" charset="0"/>
              <a:buChar char="•"/>
            </a:pPr>
            <a:r>
              <a:rPr lang="en-US" sz="2400" b="0" dirty="0"/>
              <a:t>Hadoop</a:t>
            </a:r>
          </a:p>
        </p:txBody>
      </p:sp>
    </p:spTree>
    <p:extLst>
      <p:ext uri="{BB962C8B-B14F-4D97-AF65-F5344CB8AC3E}">
        <p14:creationId xmlns:p14="http://schemas.microsoft.com/office/powerpoint/2010/main" val="174413664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Daily Routine</a:t>
            </a:r>
          </a:p>
        </p:txBody>
      </p:sp>
      <p:sp>
        <p:nvSpPr>
          <p:cNvPr id="4" name="Shape 70"/>
          <p:cNvSpPr txBox="1">
            <a:spLocks/>
          </p:cNvSpPr>
          <p:nvPr/>
        </p:nvSpPr>
        <p:spPr>
          <a:xfrm>
            <a:off x="98425" y="747991"/>
            <a:ext cx="8947150" cy="5568208"/>
          </a:xfrm>
          <a:prstGeom prst="rect">
            <a:avLst/>
          </a:prstGeom>
        </p:spPr>
        <p:txBody>
          <a:bodyPr vert="horz" lIns="91425" tIns="91425" rIns="91425" bIns="91425"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 sz="2800" dirty="0">
                <a:latin typeface="Arial" panose="020B0604020202020204" pitchFamily="34" charset="0"/>
                <a:ea typeface="Roboto" panose="02000000000000000000" pitchFamily="2" charset="0"/>
                <a:cs typeface="Arial" panose="020B0604020202020204" pitchFamily="34" charset="0"/>
              </a:rPr>
              <a:t>For each class we’ll run through the following:</a:t>
            </a:r>
          </a:p>
          <a:p>
            <a:pPr marL="228600" indent="0">
              <a:spcBef>
                <a:spcPts val="0"/>
              </a:spcBef>
              <a:buNone/>
            </a:pPr>
            <a:endParaRPr lang="en" sz="15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sz="2800" dirty="0">
                <a:latin typeface="Arial" panose="020B0604020202020204" pitchFamily="34" charset="0"/>
                <a:ea typeface="Roboto" panose="02000000000000000000" pitchFamily="2" charset="0"/>
                <a:cs typeface="Arial" panose="020B0604020202020204" pitchFamily="34" charset="0"/>
              </a:rPr>
              <a:t>Set Objectives</a:t>
            </a:r>
          </a:p>
          <a:p>
            <a:pPr marL="685800" indent="-457200">
              <a:spcBef>
                <a:spcPts val="0"/>
              </a:spcBef>
            </a:pPr>
            <a:endParaRPr 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sz="2800" dirty="0">
                <a:latin typeface="Arial" panose="020B0604020202020204" pitchFamily="34" charset="0"/>
                <a:ea typeface="Roboto" panose="02000000000000000000" pitchFamily="2" charset="0"/>
                <a:cs typeface="Arial" panose="020B0604020202020204" pitchFamily="34" charset="0"/>
              </a:rPr>
              <a:t>Brief Background Lecture</a:t>
            </a:r>
          </a:p>
          <a:p>
            <a:pPr marL="685800" indent="-457200">
              <a:spcBef>
                <a:spcPts val="0"/>
              </a:spcBef>
            </a:pPr>
            <a:endParaRPr 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sz="2800" dirty="0">
                <a:latin typeface="Arial" panose="020B0604020202020204" pitchFamily="34" charset="0"/>
                <a:ea typeface="Roboto" panose="02000000000000000000" pitchFamily="2" charset="0"/>
                <a:cs typeface="Arial" panose="020B0604020202020204" pitchFamily="34" charset="0"/>
              </a:rPr>
              <a:t>Watch Me / Coding Demos</a:t>
            </a:r>
          </a:p>
          <a:p>
            <a:pPr marL="685800" indent="-457200">
              <a:spcBef>
                <a:spcPts val="0"/>
              </a:spcBef>
            </a:pPr>
            <a:endParaRPr 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sz="2800" dirty="0">
                <a:latin typeface="Arial" panose="020B0604020202020204" pitchFamily="34" charset="0"/>
                <a:ea typeface="Roboto" panose="02000000000000000000" pitchFamily="2" charset="0"/>
                <a:cs typeface="Arial" panose="020B0604020202020204" pitchFamily="34" charset="0"/>
              </a:rPr>
              <a:t>Code Discussions</a:t>
            </a:r>
          </a:p>
          <a:p>
            <a:pPr marL="685800" indent="-457200">
              <a:spcBef>
                <a:spcPts val="0"/>
              </a:spcBef>
            </a:pPr>
            <a:endParaRPr 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sz="2800" dirty="0">
                <a:latin typeface="Arial" panose="020B0604020202020204" pitchFamily="34" charset="0"/>
                <a:ea typeface="Roboto" panose="02000000000000000000" pitchFamily="2" charset="0"/>
                <a:cs typeface="Arial" panose="020B0604020202020204" pitchFamily="34" charset="0"/>
              </a:rPr>
              <a:t>In-Class Exercises</a:t>
            </a:r>
          </a:p>
          <a:p>
            <a:pPr marL="685800" indent="-457200">
              <a:spcBef>
                <a:spcPts val="0"/>
              </a:spcBef>
            </a:pPr>
            <a:endParaRPr 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sz="2800" dirty="0">
                <a:latin typeface="Arial" panose="020B0604020202020204" pitchFamily="34" charset="0"/>
                <a:ea typeface="Roboto" panose="02000000000000000000" pitchFamily="2" charset="0"/>
                <a:cs typeface="Arial" panose="020B0604020202020204" pitchFamily="34" charset="0"/>
              </a:rPr>
              <a:t>Project Work</a:t>
            </a:r>
          </a:p>
        </p:txBody>
      </p:sp>
    </p:spTree>
    <p:extLst>
      <p:ext uri="{BB962C8B-B14F-4D97-AF65-F5344CB8AC3E}">
        <p14:creationId xmlns:p14="http://schemas.microsoft.com/office/powerpoint/2010/main" val="117859425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Daily Routine</a:t>
            </a:r>
          </a:p>
        </p:txBody>
      </p:sp>
      <p:sp>
        <p:nvSpPr>
          <p:cNvPr id="5" name="Shape 70"/>
          <p:cNvSpPr txBox="1">
            <a:spLocks/>
          </p:cNvSpPr>
          <p:nvPr/>
        </p:nvSpPr>
        <p:spPr>
          <a:xfrm>
            <a:off x="98425" y="747991"/>
            <a:ext cx="8947150" cy="3394500"/>
          </a:xfrm>
          <a:prstGeom prst="rect">
            <a:avLst/>
          </a:prstGeom>
        </p:spPr>
        <p:txBody>
          <a:bodyPr vert="horz" lIns="91425" tIns="91425" rIns="91425" bIns="91425"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 sz="2800" dirty="0">
                <a:latin typeface="Arial" panose="020B0604020202020204" pitchFamily="34" charset="0"/>
                <a:ea typeface="Roboto" panose="02000000000000000000" pitchFamily="2" charset="0"/>
                <a:cs typeface="Arial" panose="020B0604020202020204" pitchFamily="34" charset="0"/>
              </a:rPr>
              <a:t>For each class we’ll run through the following:</a:t>
            </a:r>
          </a:p>
          <a:p>
            <a:pPr marL="228600" indent="0">
              <a:spcBef>
                <a:spcPts val="0"/>
              </a:spcBef>
              <a:buNone/>
            </a:pPr>
            <a:endParaRPr lang="en" sz="15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sz="2800" dirty="0">
                <a:latin typeface="Arial" panose="020B0604020202020204" pitchFamily="34" charset="0"/>
                <a:ea typeface="Roboto" panose="02000000000000000000" pitchFamily="2" charset="0"/>
                <a:cs typeface="Arial" panose="020B0604020202020204" pitchFamily="34" charset="0"/>
              </a:rPr>
              <a:t>Set Objectives</a:t>
            </a:r>
          </a:p>
          <a:p>
            <a:pPr marL="685800" indent="-457200">
              <a:spcBef>
                <a:spcPts val="0"/>
              </a:spcBef>
            </a:pPr>
            <a:endParaRPr 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sz="2800" dirty="0">
                <a:latin typeface="Arial" panose="020B0604020202020204" pitchFamily="34" charset="0"/>
                <a:ea typeface="Roboto" panose="02000000000000000000" pitchFamily="2" charset="0"/>
                <a:cs typeface="Arial" panose="020B0604020202020204" pitchFamily="34" charset="0"/>
              </a:rPr>
              <a:t>Brief Background Lecture</a:t>
            </a:r>
          </a:p>
          <a:p>
            <a:pPr marL="685800" indent="-457200">
              <a:spcBef>
                <a:spcPts val="0"/>
              </a:spcBef>
            </a:pPr>
            <a:endParaRPr 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sz="2800" dirty="0">
                <a:latin typeface="Arial" panose="020B0604020202020204" pitchFamily="34" charset="0"/>
                <a:ea typeface="Roboto" panose="02000000000000000000" pitchFamily="2" charset="0"/>
                <a:cs typeface="Arial" panose="020B0604020202020204" pitchFamily="34" charset="0"/>
              </a:rPr>
              <a:t>Watch Me / Coding Demos</a:t>
            </a:r>
          </a:p>
          <a:p>
            <a:pPr marL="685800" indent="-457200">
              <a:spcBef>
                <a:spcPts val="0"/>
              </a:spcBef>
            </a:pPr>
            <a:endParaRPr 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sz="2800" dirty="0">
                <a:latin typeface="Arial" panose="020B0604020202020204" pitchFamily="34" charset="0"/>
                <a:ea typeface="Roboto" panose="02000000000000000000" pitchFamily="2" charset="0"/>
                <a:cs typeface="Arial" panose="020B0604020202020204" pitchFamily="34" charset="0"/>
              </a:rPr>
              <a:t>Code Discussions</a:t>
            </a:r>
          </a:p>
          <a:p>
            <a:pPr marL="685800" indent="-457200">
              <a:spcBef>
                <a:spcPts val="0"/>
              </a:spcBef>
            </a:pPr>
            <a:endParaRPr 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sz="2800" dirty="0">
                <a:latin typeface="Arial" panose="020B0604020202020204" pitchFamily="34" charset="0"/>
                <a:ea typeface="Roboto" panose="02000000000000000000" pitchFamily="2" charset="0"/>
                <a:cs typeface="Arial" panose="020B0604020202020204" pitchFamily="34" charset="0"/>
              </a:rPr>
              <a:t>In-Class Exercises</a:t>
            </a:r>
          </a:p>
          <a:p>
            <a:pPr marL="685800" indent="-457200">
              <a:spcBef>
                <a:spcPts val="0"/>
              </a:spcBef>
            </a:pPr>
            <a:endParaRPr 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sz="2800" dirty="0">
                <a:latin typeface="Arial" panose="020B0604020202020204" pitchFamily="34" charset="0"/>
                <a:ea typeface="Roboto" panose="02000000000000000000" pitchFamily="2" charset="0"/>
                <a:cs typeface="Arial" panose="020B0604020202020204" pitchFamily="34" charset="0"/>
              </a:rPr>
              <a:t>Project Work</a:t>
            </a:r>
          </a:p>
        </p:txBody>
      </p:sp>
      <p:sp>
        <p:nvSpPr>
          <p:cNvPr id="6" name="Rectangle 5"/>
          <p:cNvSpPr/>
          <p:nvPr/>
        </p:nvSpPr>
        <p:spPr>
          <a:xfrm>
            <a:off x="304801" y="3981690"/>
            <a:ext cx="3746703" cy="2334509"/>
          </a:xfrm>
          <a:prstGeom prst="rect">
            <a:avLst/>
          </a:prstGeom>
          <a:noFill/>
          <a:ln w="603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7" name="TextBox 6"/>
          <p:cNvSpPr txBox="1"/>
          <p:nvPr/>
        </p:nvSpPr>
        <p:spPr>
          <a:xfrm>
            <a:off x="4114800" y="4770099"/>
            <a:ext cx="4977645" cy="523220"/>
          </a:xfrm>
          <a:prstGeom prst="rect">
            <a:avLst/>
          </a:prstGeom>
          <a:noFill/>
        </p:spPr>
        <p:txBody>
          <a:bodyPr wrap="none" rtlCol="0">
            <a:spAutoFit/>
          </a:bodyPr>
          <a:lstStyle/>
          <a:p>
            <a:pPr algn="ctr"/>
            <a:r>
              <a:rPr lang="en-US" sz="2800" b="1" u="sng" dirty="0">
                <a:solidFill>
                  <a:srgbClr val="C00000"/>
                </a:solidFill>
                <a:latin typeface="Arial" panose="020B0604020202020204" pitchFamily="34" charset="0"/>
                <a:cs typeface="Arial" panose="020B0604020202020204" pitchFamily="34" charset="0"/>
              </a:rPr>
              <a:t>The Super Important Stuff!!!</a:t>
            </a:r>
          </a:p>
        </p:txBody>
      </p:sp>
      <p:sp>
        <p:nvSpPr>
          <p:cNvPr id="8" name="TextBox 7"/>
          <p:cNvSpPr txBox="1"/>
          <p:nvPr/>
        </p:nvSpPr>
        <p:spPr>
          <a:xfrm>
            <a:off x="4869238" y="5364612"/>
            <a:ext cx="3468771" cy="523220"/>
          </a:xfrm>
          <a:prstGeom prst="rect">
            <a:avLst/>
          </a:prstGeom>
          <a:noFill/>
        </p:spPr>
        <p:txBody>
          <a:bodyPr wrap="none" rtlCol="0">
            <a:spAutoFit/>
          </a:bodyPr>
          <a:lstStyle/>
          <a:p>
            <a:pPr algn="ctr"/>
            <a:r>
              <a:rPr lang="en-US" sz="2800" i="1" dirty="0">
                <a:solidFill>
                  <a:srgbClr val="C00000"/>
                </a:solidFill>
                <a:latin typeface="Arial" panose="020B0604020202020204" pitchFamily="34" charset="0"/>
                <a:cs typeface="Arial" panose="020B0604020202020204" pitchFamily="34" charset="0"/>
              </a:rPr>
              <a:t>i.e. Always be doing!</a:t>
            </a:r>
          </a:p>
        </p:txBody>
      </p:sp>
    </p:spTree>
    <p:extLst>
      <p:ext uri="{BB962C8B-B14F-4D97-AF65-F5344CB8AC3E}">
        <p14:creationId xmlns:p14="http://schemas.microsoft.com/office/powerpoint/2010/main" val="16828798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Curriculum At-A-Glance</a:t>
            </a:r>
          </a:p>
        </p:txBody>
      </p:sp>
      <p:sp>
        <p:nvSpPr>
          <p:cNvPr id="5" name="Rectangle 4"/>
          <p:cNvSpPr/>
          <p:nvPr/>
        </p:nvSpPr>
        <p:spPr>
          <a:xfrm>
            <a:off x="152399" y="816241"/>
            <a:ext cx="2592413" cy="936360"/>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9pPr>
          </a:lstStyle>
          <a:p>
            <a:pPr algn="ctr"/>
            <a:endParaRPr lang="en-US"/>
          </a:p>
        </p:txBody>
      </p:sp>
      <p:sp>
        <p:nvSpPr>
          <p:cNvPr id="13" name="Rectangle 12"/>
          <p:cNvSpPr/>
          <p:nvPr/>
        </p:nvSpPr>
        <p:spPr>
          <a:xfrm>
            <a:off x="2943912" y="818459"/>
            <a:ext cx="6030437" cy="934141"/>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9pPr>
          </a:lstStyle>
          <a:p>
            <a:pPr algn="ctr"/>
            <a:endParaRPr lang="en-US"/>
          </a:p>
        </p:txBody>
      </p:sp>
      <p:sp>
        <p:nvSpPr>
          <p:cNvPr id="26" name="TextBox 25"/>
          <p:cNvSpPr txBox="1"/>
          <p:nvPr/>
        </p:nvSpPr>
        <p:spPr>
          <a:xfrm>
            <a:off x="3090573" y="860048"/>
            <a:ext cx="5883776" cy="892552"/>
          </a:xfrm>
          <a:prstGeom prst="rect">
            <a:avLst/>
          </a:prstGeom>
          <a:noFill/>
        </p:spPr>
        <p:txBody>
          <a:bodyPr wrap="square" rtlCol="0">
            <a:spAutoFit/>
          </a:bodyPr>
          <a:lstStyle/>
          <a:p>
            <a:r>
              <a:rPr lang="en-US" sz="1400" b="1" u="sng" dirty="0">
                <a:latin typeface="Arial" panose="020B0604020202020204" pitchFamily="34" charset="0"/>
                <a:cs typeface="Arial" panose="020B0604020202020204" pitchFamily="34" charset="0"/>
              </a:rPr>
              <a:t>Weeks 1-2: Intro to Data Analytics &amp; Excel Masters</a:t>
            </a:r>
            <a:br>
              <a:rPr lang="en-US" sz="1600" b="1" u="sng" dirty="0">
                <a:latin typeface="Arial" panose="020B0604020202020204" pitchFamily="34" charset="0"/>
                <a:cs typeface="Arial" panose="020B0604020202020204" pitchFamily="34" charset="0"/>
              </a:rPr>
            </a:br>
            <a:r>
              <a:rPr lang="en-US" sz="1200" dirty="0">
                <a:latin typeface="Arial" panose="020B0604020202020204" pitchFamily="34" charset="0"/>
                <a:cs typeface="Arial" panose="020B0604020202020204" pitchFamily="34" charset="0"/>
              </a:rPr>
              <a:t>Students begin the course with an introduction to the high-level concepts of data analytics and real-world data crunching with Excel Formulas, Pivot Tables, and Conditional Formatting.</a:t>
            </a:r>
            <a:endParaRPr lang="en-US" sz="1200" b="1" u="sng" dirty="0">
              <a:latin typeface="Arial" panose="020B0604020202020204" pitchFamily="34" charset="0"/>
              <a:cs typeface="Arial" panose="020B0604020202020204" pitchFamily="34" charset="0"/>
            </a:endParaRPr>
          </a:p>
        </p:txBody>
      </p:sp>
      <p:sp>
        <p:nvSpPr>
          <p:cNvPr id="33" name="Rectangle 32"/>
          <p:cNvSpPr/>
          <p:nvPr/>
        </p:nvSpPr>
        <p:spPr>
          <a:xfrm>
            <a:off x="2957258" y="1905000"/>
            <a:ext cx="6030437" cy="934141"/>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9pPr>
          </a:lstStyle>
          <a:p>
            <a:pPr algn="ctr"/>
            <a:endParaRPr lang="en-US"/>
          </a:p>
        </p:txBody>
      </p:sp>
      <p:sp>
        <p:nvSpPr>
          <p:cNvPr id="34" name="TextBox 33"/>
          <p:cNvSpPr txBox="1"/>
          <p:nvPr/>
        </p:nvSpPr>
        <p:spPr>
          <a:xfrm>
            <a:off x="3103919" y="1932951"/>
            <a:ext cx="5870430" cy="892552"/>
          </a:xfrm>
          <a:prstGeom prst="rect">
            <a:avLst/>
          </a:prstGeom>
          <a:noFill/>
        </p:spPr>
        <p:txBody>
          <a:bodyPr wrap="square" rtlCol="0">
            <a:spAutoFit/>
          </a:bodyPr>
          <a:lstStyle/>
          <a:p>
            <a:r>
              <a:rPr lang="en-US" sz="1400" b="1" u="sng" dirty="0">
                <a:latin typeface="Arial" panose="020B0604020202020204" pitchFamily="34" charset="0"/>
                <a:cs typeface="Arial" panose="020B0604020202020204" pitchFamily="34" charset="0"/>
              </a:rPr>
              <a:t>Weeks 3-9: Python Data Analytics and Visualization</a:t>
            </a:r>
            <a:br>
              <a:rPr lang="en-US" sz="1600" b="1" u="sng" dirty="0">
                <a:latin typeface="Arial" panose="020B0604020202020204" pitchFamily="34" charset="0"/>
                <a:cs typeface="Arial" panose="020B0604020202020204" pitchFamily="34" charset="0"/>
              </a:rPr>
            </a:br>
            <a:r>
              <a:rPr lang="en-US" sz="1200" dirty="0">
                <a:latin typeface="Arial" panose="020B0604020202020204" pitchFamily="34" charset="0"/>
                <a:cs typeface="Arial" panose="020B0604020202020204" pitchFamily="34" charset="0"/>
              </a:rPr>
              <a:t>Next, students are given a thorough crash-course on Python programming, followed by multiple weeks of data processing using advanced libraries like NumPy, Pandas, Matplotlib, Seaborn, and Beautiful Soup.</a:t>
            </a:r>
            <a:endParaRPr lang="en-US" sz="1200" b="1" u="sng" dirty="0">
              <a:latin typeface="Arial" panose="020B0604020202020204" pitchFamily="34" charset="0"/>
              <a:cs typeface="Arial" panose="020B0604020202020204" pitchFamily="34" charset="0"/>
            </a:endParaRPr>
          </a:p>
        </p:txBody>
      </p:sp>
      <p:sp>
        <p:nvSpPr>
          <p:cNvPr id="35" name="Rectangle 34"/>
          <p:cNvSpPr/>
          <p:nvPr/>
        </p:nvSpPr>
        <p:spPr>
          <a:xfrm>
            <a:off x="2957258" y="3048000"/>
            <a:ext cx="6030437" cy="934141"/>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9pPr>
          </a:lstStyle>
          <a:p>
            <a:pPr algn="ctr"/>
            <a:endParaRPr lang="en-US"/>
          </a:p>
        </p:txBody>
      </p:sp>
      <p:sp>
        <p:nvSpPr>
          <p:cNvPr id="36" name="TextBox 35"/>
          <p:cNvSpPr txBox="1"/>
          <p:nvPr/>
        </p:nvSpPr>
        <p:spPr>
          <a:xfrm>
            <a:off x="3103919" y="3084161"/>
            <a:ext cx="5870430" cy="677108"/>
          </a:xfrm>
          <a:prstGeom prst="rect">
            <a:avLst/>
          </a:prstGeom>
          <a:noFill/>
        </p:spPr>
        <p:txBody>
          <a:bodyPr wrap="square" rtlCol="0">
            <a:spAutoFit/>
          </a:bodyPr>
          <a:lstStyle/>
          <a:p>
            <a:r>
              <a:rPr lang="en-US" sz="1400" b="1" u="sng" dirty="0">
                <a:latin typeface="Arial" panose="020B0604020202020204" pitchFamily="34" charset="0"/>
                <a:cs typeface="Arial" panose="020B0604020202020204" pitchFamily="34" charset="0"/>
              </a:rPr>
              <a:t>Weeks 10-12: Deep Dive into Databases</a:t>
            </a:r>
            <a:br>
              <a:rPr lang="en-US" sz="1600" b="1" u="sng" dirty="0">
                <a:latin typeface="Arial" panose="020B0604020202020204" pitchFamily="34" charset="0"/>
                <a:cs typeface="Arial" panose="020B0604020202020204" pitchFamily="34" charset="0"/>
              </a:rPr>
            </a:br>
            <a:r>
              <a:rPr lang="en-US" sz="1200" dirty="0">
                <a:latin typeface="Arial" panose="020B0604020202020204" pitchFamily="34" charset="0"/>
                <a:cs typeface="Arial" panose="020B0604020202020204" pitchFamily="34" charset="0"/>
              </a:rPr>
              <a:t>Students then immerse themselves in three-weeks of introductory and advanced work with SQL (MySQL and </a:t>
            </a:r>
            <a:r>
              <a:rPr lang="en-US" sz="1200" dirty="0" err="1">
                <a:latin typeface="Arial" panose="020B0604020202020204" pitchFamily="34" charset="0"/>
                <a:cs typeface="Arial" panose="020B0604020202020204" pitchFamily="34" charset="0"/>
              </a:rPr>
              <a:t>Postgresql</a:t>
            </a:r>
            <a:r>
              <a:rPr lang="en-US" sz="1200" dirty="0">
                <a:latin typeface="Arial" panose="020B0604020202020204" pitchFamily="34" charset="0"/>
                <a:cs typeface="Arial" panose="020B0604020202020204" pitchFamily="34" charset="0"/>
              </a:rPr>
              <a:t>) and </a:t>
            </a:r>
            <a:r>
              <a:rPr lang="en-US" sz="1200" dirty="0" err="1">
                <a:latin typeface="Arial" panose="020B0604020202020204" pitchFamily="34" charset="0"/>
                <a:cs typeface="Arial" panose="020B0604020202020204" pitchFamily="34" charset="0"/>
              </a:rPr>
              <a:t>noSQL</a:t>
            </a:r>
            <a:r>
              <a:rPr lang="en-US" sz="1200" dirty="0">
                <a:latin typeface="Arial" panose="020B0604020202020204" pitchFamily="34" charset="0"/>
                <a:cs typeface="Arial" panose="020B0604020202020204" pitchFamily="34" charset="0"/>
              </a:rPr>
              <a:t> databases (MongoDB). </a:t>
            </a:r>
            <a:endParaRPr lang="en-US" sz="1200" b="1" u="sng" dirty="0">
              <a:latin typeface="Arial" panose="020B0604020202020204" pitchFamily="34" charset="0"/>
              <a:cs typeface="Arial" panose="020B0604020202020204" pitchFamily="34" charset="0"/>
            </a:endParaRPr>
          </a:p>
        </p:txBody>
      </p:sp>
      <p:sp>
        <p:nvSpPr>
          <p:cNvPr id="37" name="Rectangle 36"/>
          <p:cNvSpPr/>
          <p:nvPr/>
        </p:nvSpPr>
        <p:spPr>
          <a:xfrm>
            <a:off x="2957258" y="4171259"/>
            <a:ext cx="6030437" cy="934141"/>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9pPr>
          </a:lstStyle>
          <a:p>
            <a:pPr algn="ctr"/>
            <a:endParaRPr lang="en-US"/>
          </a:p>
        </p:txBody>
      </p:sp>
      <p:sp>
        <p:nvSpPr>
          <p:cNvPr id="38" name="TextBox 37"/>
          <p:cNvSpPr txBox="1"/>
          <p:nvPr/>
        </p:nvSpPr>
        <p:spPr>
          <a:xfrm>
            <a:off x="3103919" y="4191000"/>
            <a:ext cx="5672427" cy="892552"/>
          </a:xfrm>
          <a:prstGeom prst="rect">
            <a:avLst/>
          </a:prstGeom>
          <a:noFill/>
        </p:spPr>
        <p:txBody>
          <a:bodyPr wrap="square" rtlCol="0">
            <a:spAutoFit/>
          </a:bodyPr>
          <a:lstStyle/>
          <a:p>
            <a:r>
              <a:rPr lang="en-US" sz="1400" b="1" u="sng" dirty="0">
                <a:latin typeface="Arial" panose="020B0604020202020204" pitchFamily="34" charset="0"/>
                <a:cs typeface="Arial" panose="020B0604020202020204" pitchFamily="34" charset="0"/>
              </a:rPr>
              <a:t>Weeks 13-17: Web Based Data Visualization</a:t>
            </a:r>
            <a:br>
              <a:rPr lang="en-US" sz="1600" b="1" u="sng" dirty="0">
                <a:latin typeface="Arial" panose="020B0604020202020204" pitchFamily="34" charset="0"/>
                <a:cs typeface="Arial" panose="020B0604020202020204" pitchFamily="34" charset="0"/>
              </a:rPr>
            </a:br>
            <a:r>
              <a:rPr lang="en-US" sz="1200" dirty="0">
                <a:latin typeface="Arial" panose="020B0604020202020204" pitchFamily="34" charset="0"/>
                <a:cs typeface="Arial" panose="020B0604020202020204" pitchFamily="34" charset="0"/>
              </a:rPr>
              <a:t>Students then complete a series of rigorous weeks introducing them on the fundamental tools of web-development (HTML, CSS, JavaScript) and advanced libraries useful for data visualization (D3.js, Leaflet.js)</a:t>
            </a:r>
            <a:endParaRPr lang="en-US" sz="1200" b="1" u="sng" dirty="0">
              <a:latin typeface="Arial" panose="020B0604020202020204" pitchFamily="34" charset="0"/>
              <a:cs typeface="Arial" panose="020B0604020202020204" pitchFamily="34" charset="0"/>
            </a:endParaRPr>
          </a:p>
        </p:txBody>
      </p:sp>
      <p:sp>
        <p:nvSpPr>
          <p:cNvPr id="39" name="Rectangle 38"/>
          <p:cNvSpPr/>
          <p:nvPr/>
        </p:nvSpPr>
        <p:spPr>
          <a:xfrm>
            <a:off x="2943912" y="5314259"/>
            <a:ext cx="6030437" cy="934141"/>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9pPr>
          </a:lstStyle>
          <a:p>
            <a:pPr algn="ctr"/>
            <a:endParaRPr lang="en-US"/>
          </a:p>
        </p:txBody>
      </p:sp>
      <p:sp>
        <p:nvSpPr>
          <p:cNvPr id="40" name="TextBox 39"/>
          <p:cNvSpPr txBox="1"/>
          <p:nvPr/>
        </p:nvSpPr>
        <p:spPr>
          <a:xfrm>
            <a:off x="3090573" y="5359939"/>
            <a:ext cx="5824827" cy="861774"/>
          </a:xfrm>
          <a:prstGeom prst="rect">
            <a:avLst/>
          </a:prstGeom>
          <a:noFill/>
        </p:spPr>
        <p:txBody>
          <a:bodyPr wrap="square" rtlCol="0">
            <a:spAutoFit/>
          </a:bodyPr>
          <a:lstStyle/>
          <a:p>
            <a:r>
              <a:rPr lang="en-US" sz="1400" b="1" u="sng">
                <a:latin typeface="Arial" panose="020B0604020202020204" pitchFamily="34" charset="0"/>
                <a:cs typeface="Arial" panose="020B0604020202020204" pitchFamily="34" charset="0"/>
              </a:rPr>
              <a:t>Weeks 20-24</a:t>
            </a:r>
            <a:r>
              <a:rPr lang="en-US" sz="1400" b="1" u="sng" dirty="0">
                <a:latin typeface="Arial" panose="020B0604020202020204" pitchFamily="34" charset="0"/>
                <a:cs typeface="Arial" panose="020B0604020202020204" pitchFamily="34" charset="0"/>
              </a:rPr>
              <a:t>: Final Projects &amp; Advanced Topics</a:t>
            </a:r>
          </a:p>
          <a:p>
            <a:r>
              <a:rPr lang="en-US" sz="1200" dirty="0">
                <a:latin typeface="Arial" panose="020B0604020202020204" pitchFamily="34" charset="0"/>
                <a:cs typeface="Arial" panose="020B0604020202020204" pitchFamily="34" charset="0"/>
              </a:rPr>
              <a:t>Finally, students complete the program by developing a “real-world” data visualization project that applies all they’ve learned. During this time student will be introduced to advanced topics like Tableau, Hadoop, Machine Learning, and R.</a:t>
            </a:r>
            <a:endParaRPr lang="en-US" sz="1200" b="1" u="sng" dirty="0">
              <a:latin typeface="Arial" panose="020B0604020202020204" pitchFamily="34" charset="0"/>
              <a:cs typeface="Arial" panose="020B0604020202020204" pitchFamily="34" charset="0"/>
            </a:endParaRPr>
          </a:p>
        </p:txBody>
      </p:sp>
      <p:sp>
        <p:nvSpPr>
          <p:cNvPr id="41" name="Rectangle 40"/>
          <p:cNvSpPr/>
          <p:nvPr/>
        </p:nvSpPr>
        <p:spPr>
          <a:xfrm>
            <a:off x="152399" y="1889143"/>
            <a:ext cx="2592413" cy="936360"/>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9pPr>
          </a:lstStyle>
          <a:p>
            <a:pPr algn="ctr"/>
            <a:endParaRPr lang="en-US"/>
          </a:p>
        </p:txBody>
      </p:sp>
      <p:sp>
        <p:nvSpPr>
          <p:cNvPr id="42" name="Rectangle 41"/>
          <p:cNvSpPr/>
          <p:nvPr/>
        </p:nvSpPr>
        <p:spPr>
          <a:xfrm>
            <a:off x="152399" y="3057525"/>
            <a:ext cx="2592413" cy="936360"/>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9pPr>
          </a:lstStyle>
          <a:p>
            <a:pPr algn="ctr"/>
            <a:endParaRPr lang="en-US"/>
          </a:p>
        </p:txBody>
      </p:sp>
      <p:sp>
        <p:nvSpPr>
          <p:cNvPr id="43" name="Rectangle 42"/>
          <p:cNvSpPr/>
          <p:nvPr/>
        </p:nvSpPr>
        <p:spPr>
          <a:xfrm>
            <a:off x="152399" y="4191000"/>
            <a:ext cx="2592413" cy="936360"/>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9pPr>
          </a:lstStyle>
          <a:p>
            <a:pPr algn="ctr"/>
            <a:endParaRPr lang="en-US"/>
          </a:p>
        </p:txBody>
      </p:sp>
      <p:sp>
        <p:nvSpPr>
          <p:cNvPr id="44" name="Rectangle 43"/>
          <p:cNvSpPr/>
          <p:nvPr/>
        </p:nvSpPr>
        <p:spPr>
          <a:xfrm>
            <a:off x="152399" y="5306189"/>
            <a:ext cx="2592413" cy="936360"/>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9pPr>
          </a:lstStyle>
          <a:p>
            <a:pPr algn="ctr"/>
            <a:endParaRPr lang="en-US"/>
          </a:p>
        </p:txBody>
      </p:sp>
      <p:pic>
        <p:nvPicPr>
          <p:cNvPr id="3" name="Picture 2"/>
          <p:cNvPicPr>
            <a:picLocks noChangeAspect="1"/>
          </p:cNvPicPr>
          <p:nvPr/>
        </p:nvPicPr>
        <p:blipFill>
          <a:blip r:embed="rId3"/>
          <a:stretch>
            <a:fillRect/>
          </a:stretch>
        </p:blipFill>
        <p:spPr>
          <a:xfrm>
            <a:off x="1121179" y="1921905"/>
            <a:ext cx="693542" cy="875787"/>
          </a:xfrm>
          <a:prstGeom prst="rect">
            <a:avLst/>
          </a:prstGeom>
        </p:spPr>
      </p:pic>
      <p:pic>
        <p:nvPicPr>
          <p:cNvPr id="1026" name="Picture 2" descr="Read &quot;Python for Data Analysis&quo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951085" y="1931430"/>
            <a:ext cx="669938" cy="880210"/>
          </a:xfrm>
          <a:prstGeom prst="rect">
            <a:avLst/>
          </a:prstGeom>
          <a:noFill/>
          <a:extLst>
            <a:ext uri="{909E8E84-426E-40dd-AFC4-6F175D3DCCD1}">
              <a14:hiddenFill xmlns="" xmlns:a14="http://schemas.microsoft.com/office/drawing/2010/main">
                <a:solidFill>
                  <a:srgbClr val="FFFFFF"/>
                </a:solidFill>
              </a14:hiddenFill>
            </a:ext>
          </a:extLst>
        </p:spPr>
      </p:pic>
      <p:pic>
        <p:nvPicPr>
          <p:cNvPr id="1028" name="Picture 4" descr="Read &quot;Python: Journey from Novice to Expert&quot;"/>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98622" y="1921905"/>
            <a:ext cx="710360" cy="875787"/>
          </a:xfrm>
          <a:prstGeom prst="rect">
            <a:avLst/>
          </a:prstGeom>
          <a:noFill/>
          <a:extLst>
            <a:ext uri="{909E8E84-426E-40dd-AFC4-6F175D3DCCD1}">
              <a14:hiddenFill xmlns="" xmlns:a14="http://schemas.microsoft.com/office/drawing/2010/main">
                <a:solidFill>
                  <a:srgbClr val="FFFFFF"/>
                </a:solidFill>
              </a14:hiddenFill>
            </a:ext>
          </a:extLst>
        </p:spPr>
      </p:pic>
      <p:pic>
        <p:nvPicPr>
          <p:cNvPr id="1030" name="Picture 6" descr="Cover of Visual Storytelling with D3: An Introduction to Data Visualization in JavaScript™"/>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09879" y="4205728"/>
            <a:ext cx="677451" cy="877824"/>
          </a:xfrm>
          <a:prstGeom prst="rect">
            <a:avLst/>
          </a:prstGeom>
          <a:noFill/>
          <a:extLst>
            <a:ext uri="{909E8E84-426E-40dd-AFC4-6F175D3DCCD1}">
              <a14:hiddenFill xmlns="" xmlns:a14="http://schemas.microsoft.com/office/drawing/2010/main">
                <a:solidFill>
                  <a:srgbClr val="FFFFFF"/>
                </a:solidFill>
              </a14:hiddenFill>
            </a:ext>
          </a:extLst>
        </p:spPr>
      </p:pic>
      <p:pic>
        <p:nvPicPr>
          <p:cNvPr id="1032" name="Picture 8" descr="Cover of Leaflet.js Essentials"/>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38030" y="4220268"/>
            <a:ext cx="713232" cy="877824"/>
          </a:xfrm>
          <a:prstGeom prst="rect">
            <a:avLst/>
          </a:prstGeom>
          <a:noFill/>
          <a:extLst>
            <a:ext uri="{909E8E84-426E-40dd-AFC4-6F175D3DCCD1}">
              <a14:hiddenFill xmlns="" xmlns:a14="http://schemas.microsoft.com/office/drawing/2010/main">
                <a:solidFill>
                  <a:srgbClr val="FFFFFF"/>
                </a:solidFill>
              </a14:hiddenFill>
            </a:ext>
          </a:extLst>
        </p:spPr>
      </p:pic>
      <p:pic>
        <p:nvPicPr>
          <p:cNvPr id="1034" name="Picture 10" descr="Cover of JavaScript and JQuery: Interactive Front-End Web Development"/>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8622" y="4220268"/>
            <a:ext cx="697455" cy="863284"/>
          </a:xfrm>
          <a:prstGeom prst="rect">
            <a:avLst/>
          </a:prstGeom>
          <a:noFill/>
          <a:extLst>
            <a:ext uri="{909E8E84-426E-40dd-AFC4-6F175D3DCCD1}">
              <a14:hiddenFill xmlns="" xmlns:a14="http://schemas.microsoft.com/office/drawing/2010/main">
                <a:solidFill>
                  <a:srgbClr val="FFFFFF"/>
                </a:solidFill>
              </a14:hiddenFill>
            </a:ext>
          </a:extLst>
        </p:spPr>
      </p:pic>
      <p:pic>
        <p:nvPicPr>
          <p:cNvPr id="1036" name="Picture 12" descr="Cover of Sams Teach Yourself SQL in 10 Minutes, Fourth Edition"/>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98621" y="3086793"/>
            <a:ext cx="697455" cy="877824"/>
          </a:xfrm>
          <a:prstGeom prst="rect">
            <a:avLst/>
          </a:prstGeom>
          <a:noFill/>
          <a:extLst>
            <a:ext uri="{909E8E84-426E-40dd-AFC4-6F175D3DCCD1}">
              <a14:hiddenFill xmlns="" xmlns:a14="http://schemas.microsoft.com/office/drawing/2010/main">
                <a:solidFill>
                  <a:srgbClr val="FFFFFF"/>
                </a:solidFill>
              </a14:hiddenFill>
            </a:ext>
          </a:extLst>
        </p:spPr>
      </p:pic>
      <p:pic>
        <p:nvPicPr>
          <p:cNvPr id="1038" name="Picture 14" descr="Cover of Practical MongoDB: Architecting, Developing, and Administering MongoDB"/>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928497" y="3103211"/>
            <a:ext cx="692526" cy="852340"/>
          </a:xfrm>
          <a:prstGeom prst="rect">
            <a:avLst/>
          </a:prstGeom>
          <a:noFill/>
          <a:extLst>
            <a:ext uri="{909E8E84-426E-40dd-AFC4-6F175D3DCCD1}">
              <a14:hiddenFill xmlns="" xmlns:a14="http://schemas.microsoft.com/office/drawing/2010/main">
                <a:solidFill>
                  <a:srgbClr val="FFFFFF"/>
                </a:solidFill>
              </a14:hiddenFill>
            </a:ext>
          </a:extLst>
        </p:spPr>
      </p:pic>
      <p:pic>
        <p:nvPicPr>
          <p:cNvPr id="1040" name="Picture 16" descr="Cover of Learning MySQL and MariaDB"/>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146811" y="3076575"/>
            <a:ext cx="667910" cy="877824"/>
          </a:xfrm>
          <a:prstGeom prst="rect">
            <a:avLst/>
          </a:prstGeom>
          <a:noFill/>
          <a:extLst>
            <a:ext uri="{909E8E84-426E-40dd-AFC4-6F175D3DCCD1}">
              <a14:hiddenFill xmlns="" xmlns:a14="http://schemas.microsoft.com/office/drawing/2010/main">
                <a:solidFill>
                  <a:srgbClr val="FFFFFF"/>
                </a:solidFill>
              </a14:hiddenFill>
            </a:ext>
          </a:extLst>
        </p:spPr>
      </p:pic>
      <p:pic>
        <p:nvPicPr>
          <p:cNvPr id="1042" name="Picture 18" descr="Cover of Introduction to Machine Learning with Python"/>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953113" y="5351914"/>
            <a:ext cx="667910" cy="877824"/>
          </a:xfrm>
          <a:prstGeom prst="rect">
            <a:avLst/>
          </a:prstGeom>
          <a:noFill/>
          <a:extLst>
            <a:ext uri="{909E8E84-426E-40dd-AFC4-6F175D3DCCD1}">
              <a14:hiddenFill xmlns="" xmlns:a14="http://schemas.microsoft.com/office/drawing/2010/main">
                <a:solidFill>
                  <a:srgbClr val="FFFFFF"/>
                </a:solidFill>
              </a14:hiddenFill>
            </a:ext>
          </a:extLst>
        </p:spPr>
      </p:pic>
      <p:pic>
        <p:nvPicPr>
          <p:cNvPr id="1044" name="Picture 20" descr="Cover of Tableau Your Data!: Fast and Easy Visual Analysis with Tableau Softwar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78072" y="5351914"/>
            <a:ext cx="709202" cy="877824"/>
          </a:xfrm>
          <a:prstGeom prst="rect">
            <a:avLst/>
          </a:prstGeom>
          <a:noFill/>
          <a:extLst>
            <a:ext uri="{909E8E84-426E-40dd-AFC4-6F175D3DCCD1}">
              <a14:hiddenFill xmlns="" xmlns:a14="http://schemas.microsoft.com/office/drawing/2010/main">
                <a:solidFill>
                  <a:srgbClr val="FFFFFF"/>
                </a:solidFill>
              </a14:hiddenFill>
            </a:ext>
          </a:extLst>
        </p:spPr>
      </p:pic>
      <p:pic>
        <p:nvPicPr>
          <p:cNvPr id="1046" name="Picture 22" descr="Cover of Hadoop: The Definitive Guide, 4th Edition"/>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146811" y="5365341"/>
            <a:ext cx="667910" cy="877824"/>
          </a:xfrm>
          <a:prstGeom prst="rect">
            <a:avLst/>
          </a:prstGeom>
          <a:noFill/>
          <a:extLst>
            <a:ext uri="{909E8E84-426E-40dd-AFC4-6F175D3DCCD1}">
              <a14:hiddenFill xmlns="" xmlns:a14="http://schemas.microsoft.com/office/drawing/2010/main">
                <a:solidFill>
                  <a:srgbClr val="FFFFFF"/>
                </a:solidFill>
              </a14:hiddenFill>
            </a:ext>
          </a:extLst>
        </p:spPr>
      </p:pic>
      <p:pic>
        <p:nvPicPr>
          <p:cNvPr id="1048" name="Picture 24" descr="Cover of Advanced Excel Essentials"/>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954199" y="858774"/>
            <a:ext cx="717308" cy="877824"/>
          </a:xfrm>
          <a:prstGeom prst="rect">
            <a:avLst/>
          </a:prstGeom>
          <a:noFill/>
          <a:extLst>
            <a:ext uri="{909E8E84-426E-40dd-AFC4-6F175D3DCCD1}">
              <a14:hiddenFill xmlns="" xmlns:a14="http://schemas.microsoft.com/office/drawing/2010/main">
                <a:solidFill>
                  <a:srgbClr val="FFFFFF"/>
                </a:solidFill>
              </a14:hiddenFill>
            </a:ext>
          </a:extLst>
        </p:spPr>
      </p:pic>
      <p:pic>
        <p:nvPicPr>
          <p:cNvPr id="1050" name="Picture 26" descr="Cover of Excel Data Analysis: Your visual blueprint for analyzing data, charts, and PivotTables, 4th Edition"/>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142298" y="850969"/>
            <a:ext cx="701278" cy="877824"/>
          </a:xfrm>
          <a:prstGeom prst="rect">
            <a:avLst/>
          </a:prstGeom>
          <a:noFill/>
          <a:extLst>
            <a:ext uri="{909E8E84-426E-40dd-AFC4-6F175D3DCCD1}">
              <a14:hiddenFill xmlns="" xmlns:a14="http://schemas.microsoft.com/office/drawing/2010/main">
                <a:solidFill>
                  <a:srgbClr val="FFFFFF"/>
                </a:solidFill>
              </a14:hiddenFill>
            </a:ext>
          </a:extLst>
        </p:spPr>
      </p:pic>
      <p:pic>
        <p:nvPicPr>
          <p:cNvPr id="1052" name="Picture 28" descr="Cover of Creating a Data-Driven Organization"/>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98621" y="858774"/>
            <a:ext cx="697455" cy="877824"/>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1853347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8686800" cy="653854"/>
          </a:xfrm>
        </p:spPr>
        <p:txBody>
          <a:bodyPr/>
          <a:lstStyle/>
          <a:p>
            <a:r>
              <a:rPr lang="en-US" dirty="0"/>
              <a:t>Example Activity: McDonalds Map (Carto)</a:t>
            </a:r>
          </a:p>
        </p:txBody>
      </p:sp>
      <p:pic>
        <p:nvPicPr>
          <p:cNvPr id="8194" name="Picture 2" descr="03-Mcdonalds-Intensity.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6512" y="807463"/>
            <a:ext cx="8534400" cy="4280535"/>
          </a:xfrm>
          <a:prstGeom prst="rect">
            <a:avLst/>
          </a:prstGeom>
          <a:noFill/>
          <a:extLst>
            <a:ext uri="{909E8E84-426E-40dd-AFC4-6F175D3DCCD1}">
              <a14:hiddenFill xmlns="" xmlns:a14="http://schemas.microsoft.com/office/drawing/2010/main">
                <a:solidFill>
                  <a:srgbClr val="FFFFFF"/>
                </a:solidFill>
              </a14:hiddenFill>
            </a:ext>
          </a:extLst>
        </p:spPr>
      </p:pic>
      <p:sp>
        <p:nvSpPr>
          <p:cNvPr id="5" name="Content Placeholder 2"/>
          <p:cNvSpPr txBox="1">
            <a:spLocks/>
          </p:cNvSpPr>
          <p:nvPr/>
        </p:nvSpPr>
        <p:spPr>
          <a:xfrm>
            <a:off x="304800" y="5097549"/>
            <a:ext cx="8534400" cy="1227051"/>
          </a:xfrm>
          <a:prstGeom prst="rect">
            <a:avLst/>
          </a:prstGeom>
        </p:spPr>
        <p:txBody>
          <a:bodyPr>
            <a:norm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r>
              <a:rPr lang="en-US" sz="2000" dirty="0">
                <a:latin typeface="Arial" panose="020B0604020202020204" pitchFamily="34" charset="0"/>
                <a:cs typeface="Arial" panose="020B0604020202020204" pitchFamily="34" charset="0"/>
              </a:rPr>
              <a:t>We’ll be using publicly available data to create interactive dashboards of all McDonalds across the country using easy-to-use visualization tools like Carto.</a:t>
            </a:r>
          </a:p>
        </p:txBody>
      </p:sp>
    </p:spTree>
    <p:extLst>
      <p:ext uri="{BB962C8B-B14F-4D97-AF65-F5344CB8AC3E}">
        <p14:creationId xmlns:p14="http://schemas.microsoft.com/office/powerpoint/2010/main" val="26357599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8686800" cy="653854"/>
          </a:xfrm>
        </p:spPr>
        <p:txBody>
          <a:bodyPr/>
          <a:lstStyle/>
          <a:p>
            <a:r>
              <a:rPr lang="en-US" dirty="0"/>
              <a:t>Example Activity: Banking Deserts</a:t>
            </a:r>
          </a:p>
        </p:txBody>
      </p:sp>
      <p:pic>
        <p:nvPicPr>
          <p:cNvPr id="6" name="Picture 5"/>
          <p:cNvPicPr>
            <a:picLocks noChangeAspect="1"/>
          </p:cNvPicPr>
          <p:nvPr/>
        </p:nvPicPr>
        <p:blipFill>
          <a:blip r:embed="rId3"/>
          <a:stretch>
            <a:fillRect/>
          </a:stretch>
        </p:blipFill>
        <p:spPr>
          <a:xfrm>
            <a:off x="304800" y="852310"/>
            <a:ext cx="6995121" cy="5472289"/>
          </a:xfrm>
          <a:prstGeom prst="rect">
            <a:avLst/>
          </a:prstGeom>
        </p:spPr>
      </p:pic>
      <p:sp>
        <p:nvSpPr>
          <p:cNvPr id="7" name="Content Placeholder 2"/>
          <p:cNvSpPr txBox="1">
            <a:spLocks/>
          </p:cNvSpPr>
          <p:nvPr/>
        </p:nvSpPr>
        <p:spPr>
          <a:xfrm>
            <a:off x="6553200" y="2209800"/>
            <a:ext cx="2514600" cy="2465919"/>
          </a:xfrm>
          <a:prstGeom prst="rect">
            <a:avLst/>
          </a:prstGeom>
        </p:spPr>
        <p:txBody>
          <a:bodyPr>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r>
              <a:rPr lang="en-US" sz="2000" dirty="0">
                <a:latin typeface="Arial" panose="020B0604020202020204" pitchFamily="34" charset="0"/>
                <a:cs typeface="Arial" panose="020B0604020202020204" pitchFamily="34" charset="0"/>
              </a:rPr>
              <a:t>And we’ll be using a variety of public demographic data and APIs to </a:t>
            </a:r>
            <a:r>
              <a:rPr lang="en-US" sz="2000">
                <a:latin typeface="Arial" panose="020B0604020202020204" pitchFamily="34" charset="0"/>
                <a:cs typeface="Arial" panose="020B0604020202020204" pitchFamily="34" charset="0"/>
              </a:rPr>
              <a:t>explain many real-world social phenomena.</a:t>
            </a:r>
            <a:endParaRPr lang="en-US"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4126192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8839200" cy="653854"/>
          </a:xfrm>
        </p:spPr>
        <p:txBody>
          <a:bodyPr/>
          <a:lstStyle/>
          <a:p>
            <a:r>
              <a:rPr lang="en-US" dirty="0"/>
              <a:t>Example Activity: Banking Deserts</a:t>
            </a:r>
          </a:p>
        </p:txBody>
      </p:sp>
      <p:sp>
        <p:nvSpPr>
          <p:cNvPr id="5" name="AutoShape 4" descr="Images/08-Banking4.png"/>
          <p:cNvSpPr>
            <a:spLocks noChangeAspect="1" noChangeArrowheads="1"/>
          </p:cNvSpPr>
          <p:nvPr/>
        </p:nvSpPr>
        <p:spPr bwMode="auto">
          <a:xfrm>
            <a:off x="4419600" y="3276600"/>
            <a:ext cx="304800" cy="304800"/>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102" name="Picture 6" descr="08-Banking4.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62311" y="2362200"/>
            <a:ext cx="4362459" cy="3146197"/>
          </a:xfrm>
          <a:prstGeom prst="rect">
            <a:avLst/>
          </a:prstGeom>
          <a:noFill/>
          <a:extLst>
            <a:ext uri="{909E8E84-426E-40dd-AFC4-6F175D3DCCD1}">
              <a14:hiddenFill xmlns="" xmlns:a14="http://schemas.microsoft.com/office/drawing/2010/main">
                <a:solidFill>
                  <a:srgbClr val="FFFFFF"/>
                </a:solidFill>
              </a14:hiddenFill>
            </a:ext>
          </a:extLst>
        </p:spPr>
      </p:pic>
      <p:pic>
        <p:nvPicPr>
          <p:cNvPr id="4104" name="Picture 8" descr="08-Banking5.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9287" y="2362201"/>
            <a:ext cx="4425113" cy="3075932"/>
          </a:xfrm>
          <a:prstGeom prst="rect">
            <a:avLst/>
          </a:prstGeom>
          <a:noFill/>
          <a:extLst>
            <a:ext uri="{909E8E84-426E-40dd-AFC4-6F175D3DCCD1}">
              <a14:hiddenFill xmlns="" xmlns:a14="http://schemas.microsoft.com/office/drawing/2010/main">
                <a:solidFill>
                  <a:srgbClr val="FFFFFF"/>
                </a:solidFill>
              </a14:hiddenFill>
            </a:ext>
          </a:extLst>
        </p:spPr>
      </p:pic>
      <p:pic>
        <p:nvPicPr>
          <p:cNvPr id="7" name="Picture 6"/>
          <p:cNvPicPr>
            <a:picLocks noChangeAspect="1"/>
          </p:cNvPicPr>
          <p:nvPr/>
        </p:nvPicPr>
        <p:blipFill>
          <a:blip r:embed="rId5"/>
          <a:stretch>
            <a:fillRect/>
          </a:stretch>
        </p:blipFill>
        <p:spPr>
          <a:xfrm>
            <a:off x="1361228" y="853022"/>
            <a:ext cx="2556017" cy="1284008"/>
          </a:xfrm>
          <a:prstGeom prst="rect">
            <a:avLst/>
          </a:prstGeom>
        </p:spPr>
      </p:pic>
      <p:sp>
        <p:nvSpPr>
          <p:cNvPr id="10" name="Plus Sign 9"/>
          <p:cNvSpPr/>
          <p:nvPr/>
        </p:nvSpPr>
        <p:spPr>
          <a:xfrm>
            <a:off x="4191000" y="1058593"/>
            <a:ext cx="990600" cy="872865"/>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06" name="Picture 10" descr="https://upload.wikimedia.org/wikipedia/commons/thumb/3/3f/US-Census-2010Logo.svg/720px-US-Census-2010Logo.svg.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427133" y="932755"/>
            <a:ext cx="2365022" cy="1290908"/>
          </a:xfrm>
          <a:prstGeom prst="rect">
            <a:avLst/>
          </a:prstGeom>
          <a:noFill/>
          <a:extLst>
            <a:ext uri="{909E8E84-426E-40dd-AFC4-6F175D3DCCD1}">
              <a14:hiddenFill xmlns="" xmlns:a14="http://schemas.microsoft.com/office/drawing/2010/main">
                <a:solidFill>
                  <a:srgbClr val="FFFFFF"/>
                </a:solidFill>
              </a14:hiddenFill>
            </a:ext>
          </a:extLst>
        </p:spPr>
      </p:pic>
      <p:sp>
        <p:nvSpPr>
          <p:cNvPr id="11" name="Content Placeholder 2"/>
          <p:cNvSpPr txBox="1">
            <a:spLocks/>
          </p:cNvSpPr>
          <p:nvPr/>
        </p:nvSpPr>
        <p:spPr>
          <a:xfrm>
            <a:off x="304800" y="5486400"/>
            <a:ext cx="8719970" cy="1016870"/>
          </a:xfrm>
          <a:prstGeom prst="rect">
            <a:avLst/>
          </a:prstGeom>
        </p:spPr>
        <p:txBody>
          <a:bodyPr>
            <a:norm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r>
              <a:rPr lang="en-US" sz="1800" dirty="0">
                <a:latin typeface="Arial" panose="020B0604020202020204" pitchFamily="34" charset="0"/>
                <a:cs typeface="Arial" panose="020B0604020202020204" pitchFamily="34" charset="0"/>
              </a:rPr>
              <a:t>We’ll be utilizing data from sources like the US Census, Google Maps, and more to dredge out insights on poverty, discrimination, and </a:t>
            </a:r>
            <a:r>
              <a:rPr lang="en-US" sz="1800">
                <a:latin typeface="Arial" panose="020B0604020202020204" pitchFamily="34" charset="0"/>
                <a:cs typeface="Arial" panose="020B0604020202020204" pitchFamily="34" charset="0"/>
              </a:rPr>
              <a:t>the impact of changing economies.</a:t>
            </a:r>
            <a:endParaRPr lang="en-US" sz="1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3845977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533400"/>
            <a:ext cx="8915400" cy="5257800"/>
          </a:xfrm>
        </p:spPr>
        <p:txBody>
          <a:bodyPr/>
          <a:lstStyle/>
          <a:p>
            <a:r>
              <a:rPr lang="en-US" sz="4200" dirty="0"/>
              <a:t>We</a:t>
            </a:r>
            <a:r>
              <a:rPr lang="mr-IN" sz="4200" dirty="0"/>
              <a:t>’</a:t>
            </a:r>
            <a:r>
              <a:rPr lang="en-US" sz="4200" dirty="0" err="1"/>
              <a:t>ve</a:t>
            </a:r>
            <a:r>
              <a:rPr lang="en-US" sz="4200" dirty="0"/>
              <a:t> got a </a:t>
            </a:r>
            <a:r>
              <a:rPr lang="en-US" sz="4200" u="sng" dirty="0"/>
              <a:t>long</a:t>
            </a:r>
            <a:r>
              <a:rPr lang="en-US" sz="4200" dirty="0"/>
              <a:t> ways to go</a:t>
            </a:r>
            <a:r>
              <a:rPr lang="mr-IN" sz="4200" dirty="0"/>
              <a:t>…</a:t>
            </a:r>
            <a:endParaRPr lang="en-US" sz="4200" b="0" dirty="0"/>
          </a:p>
        </p:txBody>
      </p:sp>
    </p:spTree>
    <p:extLst>
      <p:ext uri="{BB962C8B-B14F-4D97-AF65-F5344CB8AC3E}">
        <p14:creationId xmlns:p14="http://schemas.microsoft.com/office/powerpoint/2010/main" val="8094148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Helpful Tips</a:t>
            </a:r>
          </a:p>
        </p:txBody>
      </p:sp>
    </p:spTree>
    <p:extLst>
      <p:ext uri="{BB962C8B-B14F-4D97-AF65-F5344CB8AC3E}">
        <p14:creationId xmlns:p14="http://schemas.microsoft.com/office/powerpoint/2010/main" val="75147640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Things I’ve Worked On…</a:t>
            </a:r>
          </a:p>
        </p:txBody>
      </p:sp>
      <p:cxnSp>
        <p:nvCxnSpPr>
          <p:cNvPr id="32" name="Straight Connector 31"/>
          <p:cNvCxnSpPr/>
          <p:nvPr/>
        </p:nvCxnSpPr>
        <p:spPr>
          <a:xfrm>
            <a:off x="0" y="653854"/>
            <a:ext cx="9144000" cy="0"/>
          </a:xfrm>
          <a:prstGeom prst="line">
            <a:avLst/>
          </a:prstGeom>
          <a:ln w="41275">
            <a:solidFill>
              <a:srgbClr val="C83232"/>
            </a:solidFill>
          </a:ln>
        </p:spPr>
        <p:style>
          <a:lnRef idx="1">
            <a:schemeClr val="accent1"/>
          </a:lnRef>
          <a:fillRef idx="0">
            <a:schemeClr val="accent1"/>
          </a:fillRef>
          <a:effectRef idx="0">
            <a:schemeClr val="accent1"/>
          </a:effectRef>
          <a:fontRef idx="minor">
            <a:schemeClr val="tx1"/>
          </a:fontRef>
        </p:style>
      </p:cxnSp>
      <p:sp>
        <p:nvSpPr>
          <p:cNvPr id="18" name="Rectangle 17"/>
          <p:cNvSpPr/>
          <p:nvPr/>
        </p:nvSpPr>
        <p:spPr>
          <a:xfrm>
            <a:off x="278892" y="838200"/>
            <a:ext cx="8586216" cy="5181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92878663-126B-A84C-A20D-9C65E52D71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8250" y="928687"/>
            <a:ext cx="6667500" cy="5000625"/>
          </a:xfrm>
          <a:prstGeom prst="rect">
            <a:avLst/>
          </a:prstGeom>
        </p:spPr>
      </p:pic>
    </p:spTree>
    <p:extLst>
      <p:ext uri="{BB962C8B-B14F-4D97-AF65-F5344CB8AC3E}">
        <p14:creationId xmlns:p14="http://schemas.microsoft.com/office/powerpoint/2010/main" val="268665445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a:spLocks noGrp="1"/>
          </p:cNvSpPr>
          <p:nvPr>
            <p:ph type="title"/>
          </p:nvPr>
        </p:nvSpPr>
        <p:spPr>
          <a:xfrm>
            <a:off x="304800" y="0"/>
            <a:ext cx="8686800" cy="653854"/>
          </a:xfrm>
        </p:spPr>
        <p:txBody>
          <a:bodyPr/>
          <a:lstStyle/>
          <a:p>
            <a:r>
              <a:rPr lang="en-US" dirty="0"/>
              <a:t>1. Embrace Your Inner Toddler</a:t>
            </a:r>
          </a:p>
        </p:txBody>
      </p:sp>
      <p:pic>
        <p:nvPicPr>
          <p:cNvPr id="4" name="Picture 3" descr="http://media.mnn.com/assets/images/2016/01/cute-baby.jpg.838x0_q8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542340" y="762000"/>
            <a:ext cx="8211719" cy="5477746"/>
          </a:xfrm>
          <a:prstGeom prst="rect">
            <a:avLst/>
          </a:prstGeom>
          <a:noFill/>
          <a:extLst>
            <a:ext uri="{909E8E84-426E-40dd-AFC4-6F175D3DCCD1}">
              <a14:hiddenFill xmlns="" xmlns:a14="http://schemas.microsoft.com/office/drawing/2010/main">
                <a:solidFill>
                  <a:srgbClr val="FFFFFF"/>
                </a:solidFill>
              </a14:hiddenFill>
            </a:ext>
          </a:extLst>
        </p:spPr>
      </p:pic>
      <p:sp>
        <p:nvSpPr>
          <p:cNvPr id="2" name="TextBox 1"/>
          <p:cNvSpPr txBox="1"/>
          <p:nvPr/>
        </p:nvSpPr>
        <p:spPr>
          <a:xfrm>
            <a:off x="6248400" y="1219200"/>
            <a:ext cx="2351926" cy="369332"/>
          </a:xfrm>
          <a:prstGeom prst="rect">
            <a:avLst/>
          </a:prstGeom>
          <a:noFill/>
        </p:spPr>
        <p:txBody>
          <a:bodyPr wrap="none" rtlCol="0">
            <a:spAutoFit/>
          </a:bodyPr>
          <a:lstStyle/>
          <a:p>
            <a:r>
              <a:rPr lang="en-US" b="1" dirty="0"/>
              <a:t>This should be you.</a:t>
            </a:r>
          </a:p>
        </p:txBody>
      </p:sp>
      <p:cxnSp>
        <p:nvCxnSpPr>
          <p:cNvPr id="8" name="Straight Arrow Connector 7"/>
          <p:cNvCxnSpPr/>
          <p:nvPr/>
        </p:nvCxnSpPr>
        <p:spPr>
          <a:xfrm flipH="1">
            <a:off x="6096000" y="1588532"/>
            <a:ext cx="990600" cy="84986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3024542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a:spLocks noGrp="1"/>
          </p:cNvSpPr>
          <p:nvPr>
            <p:ph type="title"/>
          </p:nvPr>
        </p:nvSpPr>
        <p:spPr>
          <a:xfrm>
            <a:off x="304800" y="0"/>
            <a:ext cx="8686800" cy="653854"/>
          </a:xfrm>
        </p:spPr>
        <p:txBody>
          <a:bodyPr/>
          <a:lstStyle/>
          <a:p>
            <a:r>
              <a:rPr lang="en-US" dirty="0"/>
              <a:t>2. Brace Yourself for Doubt, Challenge, and Confusion</a:t>
            </a:r>
          </a:p>
        </p:txBody>
      </p:sp>
      <p:pic>
        <p:nvPicPr>
          <p:cNvPr id="3" name="Picture 2" descr="https://tctechcrunch2011.files.wordpress.com/2014/05/rage-programming-crop.jpg?w=698&amp;h=400&amp;crop=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10101" y="990600"/>
            <a:ext cx="9154101" cy="5245903"/>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234212750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a:spLocks noGrp="1"/>
          </p:cNvSpPr>
          <p:nvPr>
            <p:ph type="title"/>
          </p:nvPr>
        </p:nvSpPr>
        <p:spPr>
          <a:xfrm>
            <a:off x="304800" y="0"/>
            <a:ext cx="8686800" cy="653854"/>
          </a:xfrm>
        </p:spPr>
        <p:txBody>
          <a:bodyPr/>
          <a:lstStyle/>
          <a:p>
            <a:r>
              <a:rPr lang="en-US" dirty="0"/>
              <a:t>2. Brace Yourself for Doubt, Challenge, and Confusion</a:t>
            </a:r>
          </a:p>
        </p:txBody>
      </p:sp>
      <p:sp>
        <p:nvSpPr>
          <p:cNvPr id="6" name="Rectangle 5"/>
          <p:cNvSpPr/>
          <p:nvPr/>
        </p:nvSpPr>
        <p:spPr>
          <a:xfrm>
            <a:off x="0" y="762000"/>
            <a:ext cx="9144000" cy="48006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ontent Placeholder 2"/>
          <p:cNvSpPr txBox="1">
            <a:spLocks/>
          </p:cNvSpPr>
          <p:nvPr/>
        </p:nvSpPr>
        <p:spPr>
          <a:xfrm>
            <a:off x="457200" y="838200"/>
            <a:ext cx="8229600" cy="4525963"/>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latin typeface="Arial" panose="020B0604020202020204" pitchFamily="34" charset="0"/>
                <a:cs typeface="Arial" panose="020B0604020202020204" pitchFamily="34" charset="0"/>
              </a:rPr>
              <a:t>“You can’t tell whether you’re learning something when you’re learning it—in fact, </a:t>
            </a:r>
            <a:r>
              <a:rPr lang="en-US" b="1" u="sng" dirty="0">
                <a:latin typeface="Arial" panose="020B0604020202020204" pitchFamily="34" charset="0"/>
                <a:cs typeface="Arial" panose="020B0604020202020204" pitchFamily="34" charset="0"/>
              </a:rPr>
              <a:t>learning feels a lot more like frustration</a:t>
            </a:r>
            <a:r>
              <a:rPr lang="en-US" dirty="0">
                <a:latin typeface="Arial" panose="020B0604020202020204" pitchFamily="34" charset="0"/>
                <a:cs typeface="Arial" panose="020B0604020202020204" pitchFamily="34" charset="0"/>
              </a:rPr>
              <a:t>.”</a:t>
            </a:r>
          </a:p>
          <a:p>
            <a:pPr marL="0" indent="0">
              <a:buFont typeface="Arial" panose="020B0604020202020204" pitchFamily="34" charset="0"/>
              <a:buNone/>
            </a:pPr>
            <a:endParaRPr lang="en-US" dirty="0">
              <a:latin typeface="Arial" panose="020B0604020202020204" pitchFamily="34" charset="0"/>
              <a:cs typeface="Arial" panose="020B0604020202020204" pitchFamily="34" charset="0"/>
            </a:endParaRPr>
          </a:p>
          <a:p>
            <a:pPr marL="0" indent="0">
              <a:buFont typeface="Arial" panose="020B0604020202020204" pitchFamily="34" charset="0"/>
              <a:buNone/>
            </a:pPr>
            <a:r>
              <a:rPr lang="en-US" dirty="0">
                <a:latin typeface="Arial" panose="020B0604020202020204" pitchFamily="34" charset="0"/>
                <a:cs typeface="Arial" panose="020B0604020202020204" pitchFamily="34" charset="0"/>
              </a:rPr>
              <a:t>“What I’ve learned is that during this period of frustration is actually when people improve the most, and their improvements are usually obvious to an outsider. If you feel frustrated while trying to understand new concepts, try to remember that it might not feel like it, but you’re probably rapidly expanding your knowledge.”</a:t>
            </a:r>
          </a:p>
          <a:p>
            <a:pPr marL="0" indent="0">
              <a:buFont typeface="Arial" panose="020B0604020202020204" pitchFamily="34" charset="0"/>
              <a:buNone/>
            </a:pPr>
            <a:endParaRPr lang="en-US" sz="1600" dirty="0">
              <a:latin typeface="Arial" panose="020B0604020202020204" pitchFamily="34" charset="0"/>
              <a:cs typeface="Arial" panose="020B0604020202020204" pitchFamily="34" charset="0"/>
            </a:endParaRPr>
          </a:p>
          <a:p>
            <a:pPr marL="0" indent="0">
              <a:buFont typeface="Arial" panose="020B0604020202020204" pitchFamily="34" charset="0"/>
              <a:buNone/>
            </a:pPr>
            <a:r>
              <a:rPr lang="en-US" sz="1600" i="1" dirty="0">
                <a:latin typeface="Arial" panose="020B0604020202020204" pitchFamily="34" charset="0"/>
                <a:cs typeface="Arial" panose="020B0604020202020204" pitchFamily="34" charset="0"/>
              </a:rPr>
              <a:t>Jeff Dickey, Author of Write Modern Web Apps with the MEAN Stack: Mongo, Express, AngularJS, and Node.JS</a:t>
            </a:r>
          </a:p>
        </p:txBody>
      </p:sp>
    </p:spTree>
    <p:extLst>
      <p:ext uri="{BB962C8B-B14F-4D97-AF65-F5344CB8AC3E}">
        <p14:creationId xmlns:p14="http://schemas.microsoft.com/office/powerpoint/2010/main" val="146993365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a:spLocks noGrp="1"/>
          </p:cNvSpPr>
          <p:nvPr>
            <p:ph type="title"/>
          </p:nvPr>
        </p:nvSpPr>
        <p:spPr>
          <a:xfrm>
            <a:off x="304800" y="0"/>
            <a:ext cx="8686800" cy="653854"/>
          </a:xfrm>
        </p:spPr>
        <p:txBody>
          <a:bodyPr/>
          <a:lstStyle/>
          <a:p>
            <a:r>
              <a:rPr lang="en-US" dirty="0"/>
              <a:t>3. Relish the Novice Experience</a:t>
            </a:r>
          </a:p>
        </p:txBody>
      </p:sp>
      <p:pic>
        <p:nvPicPr>
          <p:cNvPr id="4" name="Picture 3"/>
          <p:cNvPicPr>
            <a:picLocks noChangeAspect="1"/>
          </p:cNvPicPr>
          <p:nvPr/>
        </p:nvPicPr>
        <p:blipFill>
          <a:blip r:embed="rId3"/>
          <a:stretch>
            <a:fillRect/>
          </a:stretch>
        </p:blipFill>
        <p:spPr>
          <a:xfrm>
            <a:off x="296333" y="1108190"/>
            <a:ext cx="8552481" cy="4191000"/>
          </a:xfrm>
          <a:prstGeom prst="rect">
            <a:avLst/>
          </a:prstGeom>
        </p:spPr>
      </p:pic>
      <p:sp>
        <p:nvSpPr>
          <p:cNvPr id="9" name="TextBox 8"/>
          <p:cNvSpPr txBox="1"/>
          <p:nvPr/>
        </p:nvSpPr>
        <p:spPr>
          <a:xfrm>
            <a:off x="304800" y="5525869"/>
            <a:ext cx="8544014" cy="646331"/>
          </a:xfrm>
          <a:prstGeom prst="rect">
            <a:avLst/>
          </a:prstGeom>
          <a:noFill/>
        </p:spPr>
        <p:txBody>
          <a:bodyPr wrap="square" rtlCol="0">
            <a:spAutoFit/>
          </a:bodyPr>
          <a:lstStyle/>
          <a:p>
            <a:pPr algn="ctr"/>
            <a:r>
              <a:rPr lang="en-US" sz="3600" dirty="0"/>
              <a:t>Expect a </a:t>
            </a:r>
            <a:r>
              <a:rPr lang="en-US" sz="3600" i="1" dirty="0"/>
              <a:t>lot</a:t>
            </a:r>
            <a:r>
              <a:rPr lang="en-US" sz="3600" dirty="0"/>
              <a:t> of lightbulb moments</a:t>
            </a:r>
          </a:p>
        </p:txBody>
      </p:sp>
    </p:spTree>
    <p:extLst>
      <p:ext uri="{BB962C8B-B14F-4D97-AF65-F5344CB8AC3E}">
        <p14:creationId xmlns:p14="http://schemas.microsoft.com/office/powerpoint/2010/main" val="188433173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a:spLocks noGrp="1"/>
          </p:cNvSpPr>
          <p:nvPr>
            <p:ph type="title"/>
          </p:nvPr>
        </p:nvSpPr>
        <p:spPr>
          <a:xfrm>
            <a:off x="304800" y="0"/>
            <a:ext cx="8686800" cy="653854"/>
          </a:xfrm>
        </p:spPr>
        <p:txBody>
          <a:bodyPr/>
          <a:lstStyle/>
          <a:p>
            <a:r>
              <a:rPr lang="en-US" dirty="0"/>
              <a:t>4. Form a Community Now!</a:t>
            </a:r>
          </a:p>
        </p:txBody>
      </p:sp>
      <p:pic>
        <p:nvPicPr>
          <p:cNvPr id="2" name="Picture 1"/>
          <p:cNvPicPr>
            <a:picLocks noChangeAspect="1"/>
          </p:cNvPicPr>
          <p:nvPr/>
        </p:nvPicPr>
        <p:blipFill>
          <a:blip r:embed="rId3"/>
          <a:stretch>
            <a:fillRect/>
          </a:stretch>
        </p:blipFill>
        <p:spPr>
          <a:xfrm>
            <a:off x="38100" y="990600"/>
            <a:ext cx="7467600" cy="4956620"/>
          </a:xfrm>
          <a:prstGeom prst="rect">
            <a:avLst/>
          </a:prstGeom>
        </p:spPr>
      </p:pic>
      <p:sp>
        <p:nvSpPr>
          <p:cNvPr id="4" name="TextBox 3"/>
          <p:cNvSpPr txBox="1"/>
          <p:nvPr/>
        </p:nvSpPr>
        <p:spPr>
          <a:xfrm>
            <a:off x="7620000" y="1265366"/>
            <a:ext cx="1524000" cy="646331"/>
          </a:xfrm>
          <a:prstGeom prst="rect">
            <a:avLst/>
          </a:prstGeom>
          <a:noFill/>
        </p:spPr>
        <p:txBody>
          <a:bodyPr wrap="square" rtlCol="0">
            <a:spAutoFit/>
          </a:bodyPr>
          <a:lstStyle/>
          <a:p>
            <a:r>
              <a:rPr lang="en-US" b="1" dirty="0"/>
              <a:t>Your </a:t>
            </a:r>
          </a:p>
          <a:p>
            <a:r>
              <a:rPr lang="en-US" b="1" dirty="0"/>
              <a:t>Classmates</a:t>
            </a:r>
          </a:p>
        </p:txBody>
      </p:sp>
      <p:cxnSp>
        <p:nvCxnSpPr>
          <p:cNvPr id="5" name="Straight Arrow Connector 4"/>
          <p:cNvCxnSpPr>
            <a:stCxn id="4" idx="1"/>
          </p:cNvCxnSpPr>
          <p:nvPr/>
        </p:nvCxnSpPr>
        <p:spPr>
          <a:xfrm flipH="1">
            <a:off x="5791200" y="1588532"/>
            <a:ext cx="1828800" cy="967516"/>
          </a:xfrm>
          <a:prstGeom prst="straightConnector1">
            <a:avLst/>
          </a:prstGeom>
          <a:ln w="38100">
            <a:solidFill>
              <a:schemeClr val="accent4">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a:stCxn id="4" idx="1"/>
          </p:cNvCxnSpPr>
          <p:nvPr/>
        </p:nvCxnSpPr>
        <p:spPr>
          <a:xfrm flipH="1">
            <a:off x="5334000" y="1588532"/>
            <a:ext cx="2286000" cy="2221468"/>
          </a:xfrm>
          <a:prstGeom prst="straightConnector1">
            <a:avLst/>
          </a:prstGeom>
          <a:ln w="38100">
            <a:solidFill>
              <a:schemeClr val="accent4">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H="1">
            <a:off x="5181600" y="1588532"/>
            <a:ext cx="2438400" cy="392668"/>
          </a:xfrm>
          <a:prstGeom prst="straightConnector1">
            <a:avLst/>
          </a:prstGeom>
          <a:ln w="38100">
            <a:solidFill>
              <a:schemeClr val="accent4">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589275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a:spLocks noGrp="1"/>
          </p:cNvSpPr>
          <p:nvPr>
            <p:ph type="title"/>
          </p:nvPr>
        </p:nvSpPr>
        <p:spPr>
          <a:xfrm>
            <a:off x="304800" y="0"/>
            <a:ext cx="8686800" cy="653854"/>
          </a:xfrm>
        </p:spPr>
        <p:txBody>
          <a:bodyPr/>
          <a:lstStyle/>
          <a:p>
            <a:r>
              <a:rPr lang="en-US" dirty="0"/>
              <a:t>5. Put in the Hours (And the Effort)!</a:t>
            </a:r>
          </a:p>
        </p:txBody>
      </p:sp>
      <p:pic>
        <p:nvPicPr>
          <p:cNvPr id="2" name="Picture 1"/>
          <p:cNvPicPr>
            <a:picLocks noChangeAspect="1"/>
          </p:cNvPicPr>
          <p:nvPr/>
        </p:nvPicPr>
        <p:blipFill>
          <a:blip r:embed="rId3"/>
          <a:stretch>
            <a:fillRect/>
          </a:stretch>
        </p:blipFill>
        <p:spPr>
          <a:xfrm>
            <a:off x="933450" y="838200"/>
            <a:ext cx="7429500" cy="4953000"/>
          </a:xfrm>
          <a:prstGeom prst="rect">
            <a:avLst/>
          </a:prstGeom>
        </p:spPr>
      </p:pic>
      <p:sp>
        <p:nvSpPr>
          <p:cNvPr id="4" name="TextBox 3"/>
          <p:cNvSpPr txBox="1"/>
          <p:nvPr/>
        </p:nvSpPr>
        <p:spPr>
          <a:xfrm>
            <a:off x="304800" y="5867400"/>
            <a:ext cx="8534400" cy="461665"/>
          </a:xfrm>
          <a:prstGeom prst="rect">
            <a:avLst/>
          </a:prstGeom>
          <a:noFill/>
        </p:spPr>
        <p:txBody>
          <a:bodyPr wrap="square" rtlCol="0">
            <a:spAutoFit/>
          </a:bodyPr>
          <a:lstStyle/>
          <a:p>
            <a:pPr algn="ctr"/>
            <a:r>
              <a:rPr lang="en-US" sz="2400" dirty="0"/>
              <a:t>There is no “magic pill”. You’ve got to put in the hours!</a:t>
            </a:r>
          </a:p>
        </p:txBody>
      </p:sp>
    </p:spTree>
    <p:extLst>
      <p:ext uri="{BB962C8B-B14F-4D97-AF65-F5344CB8AC3E}">
        <p14:creationId xmlns:p14="http://schemas.microsoft.com/office/powerpoint/2010/main" val="108200723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a:spLocks noGrp="1"/>
          </p:cNvSpPr>
          <p:nvPr>
            <p:ph type="title"/>
          </p:nvPr>
        </p:nvSpPr>
        <p:spPr>
          <a:xfrm>
            <a:off x="304800" y="0"/>
            <a:ext cx="8686800" cy="653854"/>
          </a:xfrm>
        </p:spPr>
        <p:txBody>
          <a:bodyPr/>
          <a:lstStyle/>
          <a:p>
            <a:r>
              <a:rPr lang="en-US" dirty="0"/>
              <a:t>6. Celebrate Your Successes!</a:t>
            </a:r>
          </a:p>
        </p:txBody>
      </p:sp>
      <p:pic>
        <p:nvPicPr>
          <p:cNvPr id="3" name="Picture 2"/>
          <p:cNvPicPr>
            <a:picLocks noChangeAspect="1"/>
          </p:cNvPicPr>
          <p:nvPr/>
        </p:nvPicPr>
        <p:blipFill>
          <a:blip r:embed="rId3"/>
          <a:stretch>
            <a:fillRect/>
          </a:stretch>
        </p:blipFill>
        <p:spPr>
          <a:xfrm>
            <a:off x="768350" y="901700"/>
            <a:ext cx="7607300" cy="5054600"/>
          </a:xfrm>
          <a:prstGeom prst="rect">
            <a:avLst/>
          </a:prstGeom>
        </p:spPr>
      </p:pic>
    </p:spTree>
    <p:extLst>
      <p:ext uri="{BB962C8B-B14F-4D97-AF65-F5344CB8AC3E}">
        <p14:creationId xmlns:p14="http://schemas.microsoft.com/office/powerpoint/2010/main" val="124350715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448733" y="2971800"/>
            <a:ext cx="8534400" cy="830997"/>
          </a:xfrm>
          <a:prstGeom prst="rect">
            <a:avLst/>
          </a:prstGeom>
          <a:noFill/>
        </p:spPr>
        <p:txBody>
          <a:bodyPr wrap="square" rtlCol="0">
            <a:spAutoFit/>
          </a:bodyPr>
          <a:lstStyle/>
          <a:p>
            <a:r>
              <a:rPr lang="en-US" sz="4800" b="1" dirty="0"/>
              <a:t>It’s time for a group activity!</a:t>
            </a:r>
          </a:p>
        </p:txBody>
      </p:sp>
    </p:spTree>
    <p:extLst>
      <p:ext uri="{BB962C8B-B14F-4D97-AF65-F5344CB8AC3E}">
        <p14:creationId xmlns:p14="http://schemas.microsoft.com/office/powerpoint/2010/main" val="79689666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8270" y="2514600"/>
            <a:ext cx="8839200" cy="1600200"/>
          </a:xfrm>
        </p:spPr>
        <p:txBody>
          <a:bodyPr/>
          <a:lstStyle/>
          <a:p>
            <a:r>
              <a:rPr lang="en-US" dirty="0"/>
              <a:t>Form a group of 3-4 students.</a:t>
            </a:r>
            <a:br>
              <a:rPr lang="en-US" dirty="0"/>
            </a:br>
            <a:r>
              <a:rPr lang="en-US" sz="1800" b="0" dirty="0"/>
              <a:t>(</a:t>
            </a:r>
            <a:r>
              <a:rPr lang="en-US" sz="1800" b="0" dirty="0" err="1"/>
              <a:t>Psst</a:t>
            </a:r>
            <a:r>
              <a:rPr lang="mr-IN" sz="1800" b="0" dirty="0"/>
              <a:t>…</a:t>
            </a:r>
            <a:r>
              <a:rPr lang="en-US" sz="1800" b="0" dirty="0"/>
              <a:t> They shouldn’t be someone right next to you)</a:t>
            </a:r>
            <a:endParaRPr lang="en-US" dirty="0"/>
          </a:p>
        </p:txBody>
      </p:sp>
    </p:spTree>
    <p:extLst>
      <p:ext uri="{BB962C8B-B14F-4D97-AF65-F5344CB8AC3E}">
        <p14:creationId xmlns:p14="http://schemas.microsoft.com/office/powerpoint/2010/main" val="168903095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Break!</a:t>
            </a:r>
          </a:p>
        </p:txBody>
      </p:sp>
    </p:spTree>
    <p:extLst>
      <p:ext uri="{BB962C8B-B14F-4D97-AF65-F5344CB8AC3E}">
        <p14:creationId xmlns:p14="http://schemas.microsoft.com/office/powerpoint/2010/main" val="233779161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Things I’ve Worked On…</a:t>
            </a:r>
          </a:p>
        </p:txBody>
      </p:sp>
      <p:cxnSp>
        <p:nvCxnSpPr>
          <p:cNvPr id="32" name="Straight Connector 31"/>
          <p:cNvCxnSpPr/>
          <p:nvPr/>
        </p:nvCxnSpPr>
        <p:spPr>
          <a:xfrm>
            <a:off x="0" y="653854"/>
            <a:ext cx="9144000" cy="0"/>
          </a:xfrm>
          <a:prstGeom prst="line">
            <a:avLst/>
          </a:prstGeom>
          <a:ln w="41275">
            <a:solidFill>
              <a:srgbClr val="C83232"/>
            </a:solidFill>
          </a:ln>
        </p:spPr>
        <p:style>
          <a:lnRef idx="1">
            <a:schemeClr val="accent1"/>
          </a:lnRef>
          <a:fillRef idx="0">
            <a:schemeClr val="accent1"/>
          </a:fillRef>
          <a:effectRef idx="0">
            <a:schemeClr val="accent1"/>
          </a:effectRef>
          <a:fontRef idx="minor">
            <a:schemeClr val="tx1"/>
          </a:fontRef>
        </p:style>
      </p:cxnSp>
      <p:sp>
        <p:nvSpPr>
          <p:cNvPr id="18" name="Rectangle 17"/>
          <p:cNvSpPr/>
          <p:nvPr/>
        </p:nvSpPr>
        <p:spPr>
          <a:xfrm>
            <a:off x="278892" y="838200"/>
            <a:ext cx="8586216" cy="5181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50577BF1-3729-4947-8947-D35F7CA4F1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4178" y="1175869"/>
            <a:ext cx="8335643" cy="4506261"/>
          </a:xfrm>
          <a:prstGeom prst="rect">
            <a:avLst/>
          </a:prstGeom>
        </p:spPr>
      </p:pic>
    </p:spTree>
    <p:extLst>
      <p:ext uri="{BB962C8B-B14F-4D97-AF65-F5344CB8AC3E}">
        <p14:creationId xmlns:p14="http://schemas.microsoft.com/office/powerpoint/2010/main" val="261962722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Thought Experiment #1</a:t>
            </a:r>
          </a:p>
        </p:txBody>
      </p:sp>
      <p:sp>
        <p:nvSpPr>
          <p:cNvPr id="3" name="Title 1"/>
          <p:cNvSpPr txBox="1">
            <a:spLocks/>
          </p:cNvSpPr>
          <p:nvPr/>
        </p:nvSpPr>
        <p:spPr>
          <a:xfrm>
            <a:off x="390606" y="3657600"/>
            <a:ext cx="8229600" cy="871860"/>
          </a:xfrm>
          <a:prstGeom prst="rect">
            <a:avLst/>
          </a:prstGeom>
        </p:spPr>
        <p:txBody>
          <a:bodyPr vert="horz" lIns="91440" tIns="45720" rIns="91440" bIns="45720" numCol="1" rtlCol="0" anchor="ctr">
            <a:normAutofit/>
          </a:bodyPr>
          <a:lstStyle>
            <a:lvl1pPr algn="l" defTabSz="914400" rtl="0" eaLnBrk="1" latinLnBrk="0" hangingPunct="1">
              <a:lnSpc>
                <a:spcPct val="90000"/>
              </a:lnSpc>
              <a:spcBef>
                <a:spcPct val="0"/>
              </a:spcBef>
              <a:buNone/>
              <a:defRPr sz="4100" b="1" i="1" kern="1200">
                <a:solidFill>
                  <a:schemeClr val="bg1"/>
                </a:solidFill>
                <a:latin typeface="Arial" panose="020B0604020202020204" pitchFamily="34" charset="0"/>
                <a:ea typeface="+mj-ea"/>
                <a:cs typeface="Arial" panose="020B0604020202020204" pitchFamily="34" charset="0"/>
              </a:defRPr>
            </a:lvl1pPr>
          </a:lstStyle>
          <a:p>
            <a:r>
              <a:rPr lang="en-US" sz="2400" dirty="0"/>
              <a:t>The Great Debate</a:t>
            </a:r>
          </a:p>
        </p:txBody>
      </p:sp>
    </p:spTree>
    <p:extLst>
      <p:ext uri="{BB962C8B-B14F-4D97-AF65-F5344CB8AC3E}">
        <p14:creationId xmlns:p14="http://schemas.microsoft.com/office/powerpoint/2010/main" val="386510863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 y="0"/>
            <a:ext cx="9144001" cy="5181600"/>
          </a:xfrm>
          <a:prstGeom prst="rect">
            <a:avLst/>
          </a:prstGeom>
        </p:spPr>
      </p:pic>
      <p:sp>
        <p:nvSpPr>
          <p:cNvPr id="4" name="Title 1"/>
          <p:cNvSpPr>
            <a:spLocks noGrp="1"/>
          </p:cNvSpPr>
          <p:nvPr>
            <p:ph type="title"/>
          </p:nvPr>
        </p:nvSpPr>
        <p:spPr>
          <a:xfrm>
            <a:off x="158270" y="4953000"/>
            <a:ext cx="8839200" cy="1600200"/>
          </a:xfrm>
        </p:spPr>
        <p:txBody>
          <a:bodyPr/>
          <a:lstStyle/>
          <a:p>
            <a:r>
              <a:rPr lang="en-US" sz="2400" b="0" dirty="0"/>
              <a:t>Imagine</a:t>
            </a:r>
            <a:r>
              <a:rPr lang="mr-IN" sz="2400" b="0" dirty="0"/>
              <a:t>…</a:t>
            </a:r>
            <a:r>
              <a:rPr lang="en-US" sz="2400" b="0" dirty="0"/>
              <a:t> </a:t>
            </a:r>
            <a:br>
              <a:rPr lang="en-US" sz="2400" dirty="0"/>
            </a:br>
            <a:r>
              <a:rPr lang="en-US" sz="2400" dirty="0"/>
              <a:t>Your entire bonus rests on answering this next question. </a:t>
            </a:r>
          </a:p>
        </p:txBody>
      </p:sp>
    </p:spTree>
    <p:extLst>
      <p:ext uri="{BB962C8B-B14F-4D97-AF65-F5344CB8AC3E}">
        <p14:creationId xmlns:p14="http://schemas.microsoft.com/office/powerpoint/2010/main" val="23047520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58270" y="5105400"/>
            <a:ext cx="8839200" cy="1600200"/>
          </a:xfrm>
        </p:spPr>
        <p:txBody>
          <a:bodyPr/>
          <a:lstStyle/>
          <a:p>
            <a:r>
              <a:rPr lang="en-US" sz="2400" b="0" dirty="0"/>
              <a:t>Or if you want something higher stakes... Imagine</a:t>
            </a:r>
            <a:br>
              <a:rPr lang="en-US" sz="2400" b="0" dirty="0"/>
            </a:br>
            <a:r>
              <a:rPr lang="en-US" sz="2400" dirty="0"/>
              <a:t>Your entire life depends on answering this question</a:t>
            </a:r>
            <a:r>
              <a:rPr lang="mr-IN" sz="2400" dirty="0"/>
              <a:t>…</a:t>
            </a:r>
            <a:endParaRPr lang="en-US" sz="2400" dirty="0"/>
          </a:p>
        </p:txBody>
      </p:sp>
      <p:pic>
        <p:nvPicPr>
          <p:cNvPr id="2" name="Picture 1"/>
          <p:cNvPicPr>
            <a:picLocks noChangeAspect="1"/>
          </p:cNvPicPr>
          <p:nvPr/>
        </p:nvPicPr>
        <p:blipFill>
          <a:blip r:embed="rId2"/>
          <a:stretch>
            <a:fillRect/>
          </a:stretch>
        </p:blipFill>
        <p:spPr>
          <a:xfrm>
            <a:off x="0" y="152400"/>
            <a:ext cx="9144000" cy="5146766"/>
          </a:xfrm>
          <a:prstGeom prst="rect">
            <a:avLst/>
          </a:prstGeom>
        </p:spPr>
      </p:pic>
    </p:spTree>
    <p:extLst>
      <p:ext uri="{BB962C8B-B14F-4D97-AF65-F5344CB8AC3E}">
        <p14:creationId xmlns:p14="http://schemas.microsoft.com/office/powerpoint/2010/main" val="125144714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Question</a:t>
            </a:r>
            <a:r>
              <a:rPr lang="mr-IN" dirty="0"/>
              <a:t>…</a:t>
            </a:r>
            <a:endParaRPr lang="en-US" dirty="0"/>
          </a:p>
        </p:txBody>
      </p:sp>
      <p:sp>
        <p:nvSpPr>
          <p:cNvPr id="3" name="TextBox 2"/>
          <p:cNvSpPr txBox="1"/>
          <p:nvPr/>
        </p:nvSpPr>
        <p:spPr>
          <a:xfrm>
            <a:off x="147227" y="2590800"/>
            <a:ext cx="8920573" cy="1631216"/>
          </a:xfrm>
          <a:prstGeom prst="rect">
            <a:avLst/>
          </a:prstGeom>
          <a:noFill/>
        </p:spPr>
        <p:txBody>
          <a:bodyPr wrap="square" rtlCol="0">
            <a:spAutoFit/>
          </a:bodyPr>
          <a:lstStyle/>
          <a:p>
            <a:pPr algn="ctr"/>
            <a:r>
              <a:rPr lang="en-US" sz="4800" dirty="0"/>
              <a:t>Which do Americans prefer: </a:t>
            </a:r>
          </a:p>
          <a:p>
            <a:pPr algn="ctr"/>
            <a:r>
              <a:rPr lang="en-US" sz="4800" dirty="0"/>
              <a:t>Italian or Mexican food?</a:t>
            </a:r>
          </a:p>
        </p:txBody>
      </p:sp>
      <p:pic>
        <p:nvPicPr>
          <p:cNvPr id="4" name="Picture 3"/>
          <p:cNvPicPr>
            <a:picLocks noChangeAspect="1"/>
          </p:cNvPicPr>
          <p:nvPr/>
        </p:nvPicPr>
        <p:blipFill>
          <a:blip r:embed="rId2"/>
          <a:stretch>
            <a:fillRect/>
          </a:stretch>
        </p:blipFill>
        <p:spPr>
          <a:xfrm>
            <a:off x="1981200" y="4339514"/>
            <a:ext cx="5153025" cy="1988887"/>
          </a:xfrm>
          <a:prstGeom prst="rect">
            <a:avLst/>
          </a:prstGeom>
        </p:spPr>
      </p:pic>
      <p:pic>
        <p:nvPicPr>
          <p:cNvPr id="5" name="Picture 4"/>
          <p:cNvPicPr>
            <a:picLocks noChangeAspect="1"/>
          </p:cNvPicPr>
          <p:nvPr/>
        </p:nvPicPr>
        <p:blipFill>
          <a:blip r:embed="rId3"/>
          <a:stretch>
            <a:fillRect/>
          </a:stretch>
        </p:blipFill>
        <p:spPr>
          <a:xfrm>
            <a:off x="1824037" y="899863"/>
            <a:ext cx="5495925" cy="1609725"/>
          </a:xfrm>
          <a:prstGeom prst="rect">
            <a:avLst/>
          </a:prstGeom>
        </p:spPr>
      </p:pic>
    </p:spTree>
    <p:extLst>
      <p:ext uri="{BB962C8B-B14F-4D97-AF65-F5344CB8AC3E}">
        <p14:creationId xmlns:p14="http://schemas.microsoft.com/office/powerpoint/2010/main" val="176678344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&gt; YOUR TURN!</a:t>
            </a:r>
          </a:p>
        </p:txBody>
      </p:sp>
      <p:sp>
        <p:nvSpPr>
          <p:cNvPr id="8" name="Rectangle 7"/>
          <p:cNvSpPr/>
          <p:nvPr/>
        </p:nvSpPr>
        <p:spPr>
          <a:xfrm>
            <a:off x="-11741" y="689615"/>
            <a:ext cx="9155741" cy="562658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9" name="TextBox 8"/>
          <p:cNvSpPr txBox="1"/>
          <p:nvPr/>
        </p:nvSpPr>
        <p:spPr>
          <a:xfrm>
            <a:off x="304800" y="762000"/>
            <a:ext cx="8686800" cy="5632311"/>
          </a:xfrm>
          <a:prstGeom prst="rect">
            <a:avLst/>
          </a:prstGeom>
          <a:noFill/>
        </p:spPr>
        <p:txBody>
          <a:bodyPr wrap="square" rtlCol="0">
            <a:spAutoFit/>
          </a:bodyPr>
          <a:lstStyle/>
          <a:p>
            <a:r>
              <a:rPr lang="en-US" b="1" dirty="0">
                <a:latin typeface="Arial" panose="020B0604020202020204" pitchFamily="34" charset="0"/>
                <a:ea typeface="Roboto" pitchFamily="2" charset="0"/>
                <a:cs typeface="Arial" panose="020B0604020202020204" pitchFamily="34" charset="0"/>
              </a:rPr>
              <a:t>Assignment:</a:t>
            </a:r>
          </a:p>
          <a:p>
            <a:r>
              <a:rPr lang="en-US" dirty="0">
                <a:latin typeface="Arial" panose="020B0604020202020204" pitchFamily="34" charset="0"/>
                <a:ea typeface="Roboto" pitchFamily="2" charset="0"/>
                <a:cs typeface="Arial" panose="020B0604020202020204" pitchFamily="34" charset="0"/>
              </a:rPr>
              <a:t>With your group develop a complete strategy for answering this question with as much confidence possible. Specifically, answer questions like:</a:t>
            </a:r>
          </a:p>
          <a:p>
            <a:endParaRPr lang="en-US" dirty="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What data will you attempt to gather?</a:t>
            </a:r>
          </a:p>
          <a:p>
            <a:pPr marL="342900" indent="-342900">
              <a:buFont typeface="Arial" panose="020B0604020202020204" pitchFamily="34" charset="0"/>
              <a:buChar char="•"/>
            </a:pPr>
            <a:endParaRPr lang="en-US" dirty="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What relationships will you be looking for?</a:t>
            </a:r>
          </a:p>
          <a:p>
            <a:pPr marL="342900" indent="-342900">
              <a:buFont typeface="Arial" panose="020B0604020202020204" pitchFamily="34" charset="0"/>
              <a:buChar char="•"/>
            </a:pPr>
            <a:endParaRPr lang="en-US" dirty="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How will you ensure your answer is most likely “true”?</a:t>
            </a:r>
          </a:p>
          <a:p>
            <a:endParaRPr lang="en-US" dirty="0">
              <a:latin typeface="Arial" panose="020B0604020202020204" pitchFamily="34" charset="0"/>
              <a:ea typeface="Roboto" pitchFamily="2" charset="0"/>
              <a:cs typeface="Arial" panose="020B0604020202020204" pitchFamily="34" charset="0"/>
            </a:endParaRPr>
          </a:p>
          <a:p>
            <a:r>
              <a:rPr lang="en-US" b="1" dirty="0">
                <a:latin typeface="Arial" panose="020B0604020202020204" pitchFamily="34" charset="0"/>
                <a:ea typeface="Roboto" pitchFamily="2" charset="0"/>
                <a:cs typeface="Arial" panose="020B0604020202020204" pitchFamily="34" charset="0"/>
              </a:rPr>
              <a:t>Assumptions:</a:t>
            </a:r>
          </a:p>
          <a:p>
            <a:pPr marL="342900" indent="-342900">
              <a:buFont typeface="Arial" panose="020B0604020202020204" pitchFamily="34" charset="0"/>
              <a:buChar char="•"/>
            </a:pPr>
            <a:endParaRPr lang="en-US" dirty="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You are given 5 hours and a budget of $10 to accomplish this.</a:t>
            </a:r>
          </a:p>
          <a:p>
            <a:pPr marL="342900" indent="-342900">
              <a:buFont typeface="Arial" panose="020B0604020202020204" pitchFamily="34" charset="0"/>
              <a:buChar char="•"/>
            </a:pPr>
            <a:endParaRPr lang="en-US" dirty="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Your answer will be tested by randomly selecting 9 Americans who will each be asked the question – with 0 qualifiers. </a:t>
            </a:r>
          </a:p>
          <a:p>
            <a:pPr marL="342900" indent="-342900">
              <a:buFont typeface="Arial" panose="020B0604020202020204" pitchFamily="34" charset="0"/>
              <a:buChar char="•"/>
            </a:pPr>
            <a:endParaRPr lang="en-US" dirty="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You only have your team. </a:t>
            </a:r>
          </a:p>
          <a:p>
            <a:endParaRPr lang="en-US" dirty="0">
              <a:latin typeface="Arial" panose="020B0604020202020204" pitchFamily="34" charset="0"/>
              <a:ea typeface="Roboto" pitchFamily="2" charset="0"/>
              <a:cs typeface="Arial" panose="020B0604020202020204" pitchFamily="34" charset="0"/>
            </a:endParaRPr>
          </a:p>
          <a:p>
            <a:r>
              <a:rPr lang="en-US" b="1" i="1" u="sng" dirty="0">
                <a:latin typeface="Arial" panose="020B0604020202020204" pitchFamily="34" charset="0"/>
                <a:ea typeface="Roboto" pitchFamily="2" charset="0"/>
                <a:cs typeface="Arial" panose="020B0604020202020204" pitchFamily="34" charset="0"/>
              </a:rPr>
              <a:t>Be prepared to share!</a:t>
            </a:r>
            <a:r>
              <a:rPr lang="en-US" b="1" i="1" dirty="0">
                <a:latin typeface="Arial" panose="020B0604020202020204" pitchFamily="34" charset="0"/>
                <a:ea typeface="Roboto" pitchFamily="2" charset="0"/>
                <a:cs typeface="Arial" panose="020B0604020202020204" pitchFamily="34" charset="0"/>
              </a:rPr>
              <a:t> </a:t>
            </a:r>
            <a:r>
              <a:rPr lang="en-US" i="1" dirty="0">
                <a:latin typeface="Arial" panose="020B0604020202020204" pitchFamily="34" charset="0"/>
                <a:ea typeface="Roboto" pitchFamily="2" charset="0"/>
                <a:cs typeface="Arial" panose="020B0604020202020204" pitchFamily="34" charset="0"/>
              </a:rPr>
              <a:t>(P.S. Your answer had better not be: “We Googled it”)</a:t>
            </a:r>
          </a:p>
        </p:txBody>
      </p:sp>
      <p:sp>
        <p:nvSpPr>
          <p:cNvPr id="5" name="TextBox 4"/>
          <p:cNvSpPr txBox="1"/>
          <p:nvPr/>
        </p:nvSpPr>
        <p:spPr>
          <a:xfrm>
            <a:off x="2895600" y="124825"/>
            <a:ext cx="6096000" cy="369332"/>
          </a:xfrm>
          <a:prstGeom prst="rect">
            <a:avLst/>
          </a:prstGeom>
          <a:noFill/>
        </p:spPr>
        <p:txBody>
          <a:bodyPr wrap="square" rtlCol="0">
            <a:spAutoFit/>
          </a:bodyPr>
          <a:lstStyle/>
          <a:p>
            <a:pPr algn="r"/>
            <a:r>
              <a:rPr lang="en-US" b="1" dirty="0">
                <a:latin typeface="Arial" panose="020B0604020202020204" pitchFamily="34" charset="0"/>
                <a:ea typeface="Roboto" pitchFamily="2" charset="0"/>
                <a:cs typeface="Arial" panose="020B0604020202020204" pitchFamily="34" charset="0"/>
              </a:rPr>
              <a:t>Activity</a:t>
            </a:r>
            <a:r>
              <a:rPr lang="en-US" i="1" dirty="0">
                <a:latin typeface="Arial" panose="020B0604020202020204" pitchFamily="34" charset="0"/>
                <a:ea typeface="Roboto" pitchFamily="2" charset="0"/>
                <a:cs typeface="Arial" panose="020B0604020202020204" pitchFamily="34" charset="0"/>
              </a:rPr>
              <a:t>: </a:t>
            </a:r>
            <a:r>
              <a:rPr lang="en-US" dirty="0">
                <a:latin typeface="Arial" panose="020B0604020202020204" pitchFamily="34" charset="0"/>
                <a:ea typeface="Roboto" pitchFamily="2" charset="0"/>
                <a:cs typeface="Arial" panose="020B0604020202020204" pitchFamily="34" charset="0"/>
              </a:rPr>
              <a:t>The Great Debate </a:t>
            </a:r>
            <a:r>
              <a:rPr lang="en-US" b="1" dirty="0">
                <a:latin typeface="Arial" panose="020B0604020202020204" pitchFamily="34" charset="0"/>
                <a:ea typeface="Roboto" pitchFamily="2" charset="0"/>
                <a:cs typeface="Arial" panose="020B0604020202020204" pitchFamily="34" charset="0"/>
              </a:rPr>
              <a:t>|  Suggested Time: </a:t>
            </a:r>
            <a:r>
              <a:rPr lang="en-US" dirty="0">
                <a:latin typeface="Arial" panose="020B0604020202020204" pitchFamily="34" charset="0"/>
                <a:ea typeface="Roboto" pitchFamily="2" charset="0"/>
                <a:cs typeface="Arial" panose="020B0604020202020204" pitchFamily="34" charset="0"/>
              </a:rPr>
              <a:t>15 min</a:t>
            </a:r>
            <a:endParaRPr lang="en-US" i="1" dirty="0">
              <a:latin typeface="Arial" panose="020B0604020202020204" pitchFamily="34" charset="0"/>
              <a:ea typeface="Roboto" pitchFamily="2" charset="0"/>
              <a:cs typeface="Arial" panose="020B0604020202020204" pitchFamily="34" charset="0"/>
            </a:endParaRPr>
          </a:p>
        </p:txBody>
      </p:sp>
    </p:spTree>
    <p:extLst>
      <p:ext uri="{BB962C8B-B14F-4D97-AF65-F5344CB8AC3E}">
        <p14:creationId xmlns:p14="http://schemas.microsoft.com/office/powerpoint/2010/main" val="100574161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Thought Experiment #1</a:t>
            </a:r>
          </a:p>
        </p:txBody>
      </p:sp>
      <p:sp>
        <p:nvSpPr>
          <p:cNvPr id="3" name="Title 1"/>
          <p:cNvSpPr txBox="1">
            <a:spLocks/>
          </p:cNvSpPr>
          <p:nvPr/>
        </p:nvSpPr>
        <p:spPr>
          <a:xfrm>
            <a:off x="390606" y="3657600"/>
            <a:ext cx="8229600" cy="871860"/>
          </a:xfrm>
          <a:prstGeom prst="rect">
            <a:avLst/>
          </a:prstGeom>
        </p:spPr>
        <p:txBody>
          <a:bodyPr vert="horz" lIns="91440" tIns="45720" rIns="91440" bIns="45720" numCol="1" rtlCol="0" anchor="ctr">
            <a:normAutofit/>
          </a:bodyPr>
          <a:lstStyle>
            <a:lvl1pPr algn="l" defTabSz="914400" rtl="0" eaLnBrk="1" latinLnBrk="0" hangingPunct="1">
              <a:lnSpc>
                <a:spcPct val="90000"/>
              </a:lnSpc>
              <a:spcBef>
                <a:spcPct val="0"/>
              </a:spcBef>
              <a:buNone/>
              <a:defRPr sz="4100" b="1" i="1" kern="1200">
                <a:solidFill>
                  <a:schemeClr val="bg1"/>
                </a:solidFill>
                <a:latin typeface="Arial" panose="020B0604020202020204" pitchFamily="34" charset="0"/>
                <a:ea typeface="+mj-ea"/>
                <a:cs typeface="Arial" panose="020B0604020202020204" pitchFamily="34" charset="0"/>
              </a:defRPr>
            </a:lvl1pPr>
          </a:lstStyle>
          <a:p>
            <a:r>
              <a:rPr lang="en-US" sz="2400" dirty="0"/>
              <a:t>The Great Debate (Analyzed)</a:t>
            </a:r>
          </a:p>
        </p:txBody>
      </p:sp>
    </p:spTree>
    <p:extLst>
      <p:ext uri="{BB962C8B-B14F-4D97-AF65-F5344CB8AC3E}">
        <p14:creationId xmlns:p14="http://schemas.microsoft.com/office/powerpoint/2010/main" val="19414459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Step 1: </a:t>
            </a:r>
            <a:br>
              <a:rPr lang="en-US" dirty="0"/>
            </a:br>
            <a:r>
              <a:rPr lang="en-US" dirty="0"/>
              <a:t>Decompose the Ask</a:t>
            </a:r>
          </a:p>
        </p:txBody>
      </p:sp>
    </p:spTree>
    <p:extLst>
      <p:ext uri="{BB962C8B-B14F-4D97-AF65-F5344CB8AC3E}">
        <p14:creationId xmlns:p14="http://schemas.microsoft.com/office/powerpoint/2010/main" val="212032969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1: Decompose the “Ask”</a:t>
            </a:r>
          </a:p>
        </p:txBody>
      </p:sp>
      <p:sp>
        <p:nvSpPr>
          <p:cNvPr id="8" name="TextBox 7"/>
          <p:cNvSpPr txBox="1"/>
          <p:nvPr/>
        </p:nvSpPr>
        <p:spPr>
          <a:xfrm>
            <a:off x="147227" y="2590800"/>
            <a:ext cx="8920573" cy="1631216"/>
          </a:xfrm>
          <a:prstGeom prst="rect">
            <a:avLst/>
          </a:prstGeom>
          <a:noFill/>
        </p:spPr>
        <p:txBody>
          <a:bodyPr wrap="square" rtlCol="0">
            <a:spAutoFit/>
          </a:bodyPr>
          <a:lstStyle/>
          <a:p>
            <a:pPr algn="ctr"/>
            <a:r>
              <a:rPr lang="en-US" sz="4800" dirty="0"/>
              <a:t>Which do Americans prefer: </a:t>
            </a:r>
          </a:p>
          <a:p>
            <a:pPr algn="ctr"/>
            <a:r>
              <a:rPr lang="en-US" sz="4800" dirty="0"/>
              <a:t>Italian or Mexican food?</a:t>
            </a:r>
          </a:p>
        </p:txBody>
      </p:sp>
    </p:spTree>
    <p:extLst>
      <p:ext uri="{BB962C8B-B14F-4D97-AF65-F5344CB8AC3E}">
        <p14:creationId xmlns:p14="http://schemas.microsoft.com/office/powerpoint/2010/main" val="1037579161"/>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147227" y="2667000"/>
            <a:ext cx="8920573" cy="1631216"/>
          </a:xfrm>
          <a:prstGeom prst="rect">
            <a:avLst/>
          </a:prstGeom>
          <a:noFill/>
        </p:spPr>
        <p:txBody>
          <a:bodyPr wrap="square" rtlCol="0">
            <a:spAutoFit/>
          </a:bodyPr>
          <a:lstStyle/>
          <a:p>
            <a:pPr algn="ctr"/>
            <a:r>
              <a:rPr lang="en-US" sz="3600" dirty="0"/>
              <a:t>Which do </a:t>
            </a:r>
            <a:r>
              <a:rPr lang="en-US" sz="6400" b="1" dirty="0"/>
              <a:t>Americans</a:t>
            </a:r>
            <a:r>
              <a:rPr lang="en-US" sz="5000" dirty="0"/>
              <a:t> </a:t>
            </a:r>
            <a:r>
              <a:rPr lang="en-US" sz="3600" dirty="0"/>
              <a:t>prefer: </a:t>
            </a:r>
          </a:p>
          <a:p>
            <a:pPr algn="ctr"/>
            <a:r>
              <a:rPr lang="en-US" sz="3600" dirty="0"/>
              <a:t>Italian or Mexican food?</a:t>
            </a:r>
          </a:p>
        </p:txBody>
      </p:sp>
      <p:sp>
        <p:nvSpPr>
          <p:cNvPr id="2" name="Title 1"/>
          <p:cNvSpPr>
            <a:spLocks noGrp="1"/>
          </p:cNvSpPr>
          <p:nvPr>
            <p:ph type="title"/>
          </p:nvPr>
        </p:nvSpPr>
        <p:spPr/>
        <p:txBody>
          <a:bodyPr/>
          <a:lstStyle/>
          <a:p>
            <a:r>
              <a:rPr lang="en-US" dirty="0"/>
              <a:t>Step 1: Decompose the “Ask”</a:t>
            </a:r>
          </a:p>
        </p:txBody>
      </p:sp>
      <p:sp>
        <p:nvSpPr>
          <p:cNvPr id="4" name="Rectangle 3"/>
          <p:cNvSpPr/>
          <p:nvPr/>
        </p:nvSpPr>
        <p:spPr>
          <a:xfrm>
            <a:off x="2743200" y="2873008"/>
            <a:ext cx="4267200" cy="784592"/>
          </a:xfrm>
          <a:prstGeom prst="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25745287"/>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147227" y="828773"/>
            <a:ext cx="8920573" cy="1631216"/>
          </a:xfrm>
          <a:prstGeom prst="rect">
            <a:avLst/>
          </a:prstGeom>
          <a:noFill/>
        </p:spPr>
        <p:txBody>
          <a:bodyPr wrap="square" rtlCol="0">
            <a:spAutoFit/>
          </a:bodyPr>
          <a:lstStyle/>
          <a:p>
            <a:pPr algn="ctr"/>
            <a:r>
              <a:rPr lang="en-US" sz="3600" dirty="0"/>
              <a:t>Which do </a:t>
            </a:r>
            <a:r>
              <a:rPr lang="en-US" sz="6400" b="1" dirty="0"/>
              <a:t>Americans</a:t>
            </a:r>
            <a:r>
              <a:rPr lang="en-US" sz="5000" dirty="0"/>
              <a:t> </a:t>
            </a:r>
            <a:r>
              <a:rPr lang="en-US" sz="3600" dirty="0"/>
              <a:t>prefer: </a:t>
            </a:r>
          </a:p>
          <a:p>
            <a:pPr algn="ctr"/>
            <a:r>
              <a:rPr lang="en-US" sz="3600" dirty="0"/>
              <a:t>Italian or Mexican food?</a:t>
            </a:r>
          </a:p>
        </p:txBody>
      </p:sp>
      <p:sp>
        <p:nvSpPr>
          <p:cNvPr id="2" name="Title 1"/>
          <p:cNvSpPr>
            <a:spLocks noGrp="1"/>
          </p:cNvSpPr>
          <p:nvPr>
            <p:ph type="title"/>
          </p:nvPr>
        </p:nvSpPr>
        <p:spPr/>
        <p:txBody>
          <a:bodyPr/>
          <a:lstStyle/>
          <a:p>
            <a:r>
              <a:rPr lang="en-US" dirty="0"/>
              <a:t>Step 1: Decompose the “Ask”</a:t>
            </a:r>
          </a:p>
        </p:txBody>
      </p:sp>
      <p:sp>
        <p:nvSpPr>
          <p:cNvPr id="4" name="Rectangle 3"/>
          <p:cNvSpPr/>
          <p:nvPr/>
        </p:nvSpPr>
        <p:spPr>
          <a:xfrm>
            <a:off x="2743200" y="1034781"/>
            <a:ext cx="4267200" cy="784592"/>
          </a:xfrm>
          <a:prstGeom prst="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304800" y="2873341"/>
            <a:ext cx="8610600" cy="2585323"/>
          </a:xfrm>
          <a:prstGeom prst="rect">
            <a:avLst/>
          </a:prstGeom>
          <a:noFill/>
        </p:spPr>
        <p:txBody>
          <a:bodyPr wrap="square" rtlCol="0">
            <a:spAutoFit/>
          </a:bodyPr>
          <a:lstStyle/>
          <a:p>
            <a:r>
              <a:rPr lang="en-US" b="1" u="sng" dirty="0">
                <a:solidFill>
                  <a:srgbClr val="FF0000"/>
                </a:solidFill>
              </a:rPr>
              <a:t>Questions it Raises:</a:t>
            </a:r>
          </a:p>
          <a:p>
            <a:endParaRPr lang="en-US" b="1" u="sng" dirty="0">
              <a:solidFill>
                <a:srgbClr val="FF0000"/>
              </a:solidFill>
            </a:endParaRPr>
          </a:p>
          <a:p>
            <a:pPr marL="285750" indent="-285750">
              <a:buFont typeface="Arial" panose="020B0604020202020204" pitchFamily="34" charset="0"/>
              <a:buChar char="•"/>
            </a:pPr>
            <a:r>
              <a:rPr lang="en-US" dirty="0">
                <a:solidFill>
                  <a:srgbClr val="FF0000"/>
                </a:solidFill>
              </a:rPr>
              <a:t>Who exactly is an American?</a:t>
            </a:r>
          </a:p>
          <a:p>
            <a:pPr marL="285750" indent="-285750">
              <a:buFont typeface="Arial" panose="020B0604020202020204" pitchFamily="34" charset="0"/>
              <a:buChar char="•"/>
            </a:pPr>
            <a:endParaRPr lang="en-US" dirty="0">
              <a:solidFill>
                <a:srgbClr val="FF0000"/>
              </a:solidFill>
            </a:endParaRPr>
          </a:p>
          <a:p>
            <a:pPr marL="285750" indent="-285750">
              <a:buFont typeface="Arial" panose="020B0604020202020204" pitchFamily="34" charset="0"/>
              <a:buChar char="•"/>
            </a:pPr>
            <a:r>
              <a:rPr lang="en-US" dirty="0">
                <a:solidFill>
                  <a:srgbClr val="FF0000"/>
                </a:solidFill>
              </a:rPr>
              <a:t>Are Americans </a:t>
            </a:r>
            <a:r>
              <a:rPr lang="en-US">
                <a:solidFill>
                  <a:srgbClr val="FF0000"/>
                </a:solidFill>
              </a:rPr>
              <a:t>just homeowners</a:t>
            </a:r>
            <a:r>
              <a:rPr lang="en-US" dirty="0">
                <a:solidFill>
                  <a:srgbClr val="FF0000"/>
                </a:solidFill>
              </a:rPr>
              <a:t>? </a:t>
            </a:r>
          </a:p>
          <a:p>
            <a:pPr marL="285750" indent="-285750">
              <a:buFont typeface="Arial" panose="020B0604020202020204" pitchFamily="34" charset="0"/>
              <a:buChar char="•"/>
            </a:pPr>
            <a:endParaRPr lang="en-US" dirty="0">
              <a:solidFill>
                <a:srgbClr val="FF0000"/>
              </a:solidFill>
            </a:endParaRPr>
          </a:p>
          <a:p>
            <a:pPr marL="285750" indent="-285750">
              <a:buFont typeface="Arial" panose="020B0604020202020204" pitchFamily="34" charset="0"/>
              <a:buChar char="•"/>
            </a:pPr>
            <a:r>
              <a:rPr lang="en-US" dirty="0">
                <a:solidFill>
                  <a:srgbClr val="FF0000"/>
                </a:solidFill>
              </a:rPr>
              <a:t>Do Americans just live in big cities?</a:t>
            </a:r>
          </a:p>
          <a:p>
            <a:endParaRPr lang="en-US" dirty="0">
              <a:solidFill>
                <a:srgbClr val="FF0000"/>
              </a:solidFill>
            </a:endParaRPr>
          </a:p>
          <a:p>
            <a:pPr marL="285750" indent="-285750">
              <a:buFont typeface="Arial" panose="020B0604020202020204" pitchFamily="34" charset="0"/>
              <a:buChar char="•"/>
            </a:pPr>
            <a:r>
              <a:rPr lang="en-US" dirty="0">
                <a:solidFill>
                  <a:srgbClr val="FF0000"/>
                </a:solidFill>
              </a:rPr>
              <a:t>Are Americans just millennials? </a:t>
            </a:r>
          </a:p>
        </p:txBody>
      </p:sp>
      <p:cxnSp>
        <p:nvCxnSpPr>
          <p:cNvPr id="6" name="Straight Connector 5"/>
          <p:cNvCxnSpPr/>
          <p:nvPr/>
        </p:nvCxnSpPr>
        <p:spPr>
          <a:xfrm>
            <a:off x="304800" y="2638641"/>
            <a:ext cx="8382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381000" y="5693364"/>
            <a:ext cx="8686800" cy="369332"/>
          </a:xfrm>
          <a:prstGeom prst="rect">
            <a:avLst/>
          </a:prstGeom>
          <a:noFill/>
        </p:spPr>
        <p:txBody>
          <a:bodyPr wrap="square" rtlCol="0">
            <a:spAutoFit/>
          </a:bodyPr>
          <a:lstStyle/>
          <a:p>
            <a:r>
              <a:rPr lang="en-US" dirty="0"/>
              <a:t>Obviously not.</a:t>
            </a:r>
            <a:r>
              <a:rPr lang="en-US" b="1" dirty="0"/>
              <a:t> </a:t>
            </a:r>
            <a:r>
              <a:rPr lang="en-US" dirty="0"/>
              <a:t>So, how can we get a </a:t>
            </a:r>
            <a:r>
              <a:rPr lang="en-US" b="1" i="1" u="sng" dirty="0"/>
              <a:t>representative</a:t>
            </a:r>
            <a:r>
              <a:rPr lang="en-US" dirty="0"/>
              <a:t> sample of Americans?</a:t>
            </a:r>
          </a:p>
        </p:txBody>
      </p:sp>
    </p:spTree>
    <p:extLst>
      <p:ext uri="{BB962C8B-B14F-4D97-AF65-F5344CB8AC3E}">
        <p14:creationId xmlns:p14="http://schemas.microsoft.com/office/powerpoint/2010/main" val="1849804140"/>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Things I Currently Work On…</a:t>
            </a:r>
          </a:p>
        </p:txBody>
      </p:sp>
      <p:cxnSp>
        <p:nvCxnSpPr>
          <p:cNvPr id="32" name="Straight Connector 31"/>
          <p:cNvCxnSpPr/>
          <p:nvPr/>
        </p:nvCxnSpPr>
        <p:spPr>
          <a:xfrm>
            <a:off x="0" y="653854"/>
            <a:ext cx="9144000" cy="0"/>
          </a:xfrm>
          <a:prstGeom prst="line">
            <a:avLst/>
          </a:prstGeom>
          <a:ln w="41275">
            <a:solidFill>
              <a:srgbClr val="C83232"/>
            </a:solidFill>
          </a:ln>
        </p:spPr>
        <p:style>
          <a:lnRef idx="1">
            <a:schemeClr val="accent1"/>
          </a:lnRef>
          <a:fillRef idx="0">
            <a:schemeClr val="accent1"/>
          </a:fillRef>
          <a:effectRef idx="0">
            <a:schemeClr val="accent1"/>
          </a:effectRef>
          <a:fontRef idx="minor">
            <a:schemeClr val="tx1"/>
          </a:fontRef>
        </p:style>
      </p:cxnSp>
      <p:sp>
        <p:nvSpPr>
          <p:cNvPr id="18" name="Rectangle 17"/>
          <p:cNvSpPr/>
          <p:nvPr/>
        </p:nvSpPr>
        <p:spPr>
          <a:xfrm>
            <a:off x="278892" y="838200"/>
            <a:ext cx="8586216" cy="5181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7F54130C-47CC-0546-A23E-1F2FEC4DE2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0550" y="939856"/>
            <a:ext cx="7962900" cy="4978287"/>
          </a:xfrm>
          <a:prstGeom prst="rect">
            <a:avLst/>
          </a:prstGeom>
        </p:spPr>
      </p:pic>
    </p:spTree>
    <p:extLst>
      <p:ext uri="{BB962C8B-B14F-4D97-AF65-F5344CB8AC3E}">
        <p14:creationId xmlns:p14="http://schemas.microsoft.com/office/powerpoint/2010/main" val="289952940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1: Decompose the “Ask”</a:t>
            </a:r>
          </a:p>
        </p:txBody>
      </p:sp>
      <p:sp>
        <p:nvSpPr>
          <p:cNvPr id="8" name="TextBox 7"/>
          <p:cNvSpPr txBox="1"/>
          <p:nvPr/>
        </p:nvSpPr>
        <p:spPr>
          <a:xfrm>
            <a:off x="147227" y="2590800"/>
            <a:ext cx="8920573" cy="1569660"/>
          </a:xfrm>
          <a:prstGeom prst="rect">
            <a:avLst/>
          </a:prstGeom>
          <a:noFill/>
        </p:spPr>
        <p:txBody>
          <a:bodyPr wrap="square" rtlCol="0">
            <a:spAutoFit/>
          </a:bodyPr>
          <a:lstStyle/>
          <a:p>
            <a:pPr algn="ctr"/>
            <a:r>
              <a:rPr lang="en-US" sz="3600" dirty="0"/>
              <a:t>Which do Americans </a:t>
            </a:r>
            <a:r>
              <a:rPr lang="en-US" sz="6000" b="1" dirty="0"/>
              <a:t>prefer</a:t>
            </a:r>
            <a:r>
              <a:rPr lang="en-US" sz="3600" dirty="0"/>
              <a:t>: </a:t>
            </a:r>
          </a:p>
          <a:p>
            <a:pPr algn="ctr"/>
            <a:r>
              <a:rPr lang="en-US" sz="3600" dirty="0"/>
              <a:t>Italian or Mexican food?</a:t>
            </a:r>
          </a:p>
        </p:txBody>
      </p:sp>
      <p:sp>
        <p:nvSpPr>
          <p:cNvPr id="6" name="Rectangle 5"/>
          <p:cNvSpPr/>
          <p:nvPr/>
        </p:nvSpPr>
        <p:spPr>
          <a:xfrm>
            <a:off x="5562600" y="2667000"/>
            <a:ext cx="2438400" cy="990600"/>
          </a:xfrm>
          <a:prstGeom prst="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37423361"/>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1: Decompose the “Ask”</a:t>
            </a:r>
          </a:p>
        </p:txBody>
      </p:sp>
      <p:sp>
        <p:nvSpPr>
          <p:cNvPr id="8" name="TextBox 7"/>
          <p:cNvSpPr txBox="1"/>
          <p:nvPr/>
        </p:nvSpPr>
        <p:spPr>
          <a:xfrm>
            <a:off x="147227" y="914400"/>
            <a:ext cx="8920573" cy="1569660"/>
          </a:xfrm>
          <a:prstGeom prst="rect">
            <a:avLst/>
          </a:prstGeom>
          <a:noFill/>
        </p:spPr>
        <p:txBody>
          <a:bodyPr wrap="square" rtlCol="0">
            <a:spAutoFit/>
          </a:bodyPr>
          <a:lstStyle/>
          <a:p>
            <a:pPr algn="ctr"/>
            <a:r>
              <a:rPr lang="en-US" sz="3600" dirty="0"/>
              <a:t>Which do Americans </a:t>
            </a:r>
            <a:r>
              <a:rPr lang="en-US" sz="6000" b="1" dirty="0"/>
              <a:t>prefer</a:t>
            </a:r>
            <a:r>
              <a:rPr lang="en-US" sz="3600" dirty="0"/>
              <a:t>: </a:t>
            </a:r>
          </a:p>
          <a:p>
            <a:pPr algn="ctr"/>
            <a:r>
              <a:rPr lang="en-US" sz="3600" dirty="0"/>
              <a:t>Italian or Mexican food?</a:t>
            </a:r>
          </a:p>
        </p:txBody>
      </p:sp>
      <p:sp>
        <p:nvSpPr>
          <p:cNvPr id="6" name="Rectangle 5"/>
          <p:cNvSpPr/>
          <p:nvPr/>
        </p:nvSpPr>
        <p:spPr>
          <a:xfrm>
            <a:off x="5562600" y="990600"/>
            <a:ext cx="2438400" cy="990600"/>
          </a:xfrm>
          <a:prstGeom prst="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304800" y="2873341"/>
            <a:ext cx="8610600" cy="2585323"/>
          </a:xfrm>
          <a:prstGeom prst="rect">
            <a:avLst/>
          </a:prstGeom>
          <a:noFill/>
        </p:spPr>
        <p:txBody>
          <a:bodyPr wrap="square" rtlCol="0">
            <a:spAutoFit/>
          </a:bodyPr>
          <a:lstStyle/>
          <a:p>
            <a:r>
              <a:rPr lang="en-US" b="1" u="sng" dirty="0">
                <a:solidFill>
                  <a:srgbClr val="FF0000"/>
                </a:solidFill>
              </a:rPr>
              <a:t>Questions it Raises:</a:t>
            </a:r>
          </a:p>
          <a:p>
            <a:endParaRPr lang="en-US" b="1" u="sng" dirty="0">
              <a:solidFill>
                <a:srgbClr val="FF0000"/>
              </a:solidFill>
            </a:endParaRPr>
          </a:p>
          <a:p>
            <a:pPr marL="285750" indent="-285750">
              <a:buFont typeface="Arial" panose="020B0604020202020204" pitchFamily="34" charset="0"/>
              <a:buChar char="•"/>
            </a:pPr>
            <a:r>
              <a:rPr lang="en-US" dirty="0">
                <a:solidFill>
                  <a:srgbClr val="FF0000"/>
                </a:solidFill>
              </a:rPr>
              <a:t>How do we define “preference”?</a:t>
            </a:r>
          </a:p>
          <a:p>
            <a:pPr marL="285750" indent="-285750">
              <a:buFont typeface="Arial" panose="020B0604020202020204" pitchFamily="34" charset="0"/>
              <a:buChar char="•"/>
            </a:pPr>
            <a:endParaRPr lang="en-US" dirty="0">
              <a:solidFill>
                <a:srgbClr val="FF0000"/>
              </a:solidFill>
            </a:endParaRPr>
          </a:p>
          <a:p>
            <a:pPr marL="285750" indent="-285750">
              <a:buFont typeface="Arial" panose="020B0604020202020204" pitchFamily="34" charset="0"/>
              <a:buChar char="•"/>
            </a:pPr>
            <a:r>
              <a:rPr lang="en-US" dirty="0">
                <a:solidFill>
                  <a:srgbClr val="FF0000"/>
                </a:solidFill>
              </a:rPr>
              <a:t>Do people prefer the foods they eat most frequently? </a:t>
            </a:r>
          </a:p>
          <a:p>
            <a:pPr marL="285750" indent="-285750">
              <a:buFont typeface="Arial" panose="020B0604020202020204" pitchFamily="34" charset="0"/>
              <a:buChar char="•"/>
            </a:pPr>
            <a:endParaRPr lang="en-US" dirty="0">
              <a:solidFill>
                <a:srgbClr val="FF0000"/>
              </a:solidFill>
            </a:endParaRPr>
          </a:p>
          <a:p>
            <a:pPr marL="285750" indent="-285750">
              <a:buFont typeface="Arial" panose="020B0604020202020204" pitchFamily="34" charset="0"/>
              <a:buChar char="•"/>
            </a:pPr>
            <a:r>
              <a:rPr lang="en-US" dirty="0">
                <a:solidFill>
                  <a:srgbClr val="FF0000"/>
                </a:solidFill>
              </a:rPr>
              <a:t>Do people prefer the foods they </a:t>
            </a:r>
            <a:r>
              <a:rPr lang="en-US" i="1" dirty="0">
                <a:solidFill>
                  <a:srgbClr val="FF0000"/>
                </a:solidFill>
              </a:rPr>
              <a:t>wish</a:t>
            </a:r>
            <a:r>
              <a:rPr lang="en-US" dirty="0">
                <a:solidFill>
                  <a:srgbClr val="FF0000"/>
                </a:solidFill>
              </a:rPr>
              <a:t> they could eat if cost was not an issue?</a:t>
            </a:r>
          </a:p>
          <a:p>
            <a:pPr marL="285750" indent="-285750">
              <a:buFont typeface="Arial" panose="020B0604020202020204" pitchFamily="34" charset="0"/>
              <a:buChar char="•"/>
            </a:pPr>
            <a:endParaRPr lang="en-US" dirty="0">
              <a:solidFill>
                <a:srgbClr val="FF0000"/>
              </a:solidFill>
            </a:endParaRPr>
          </a:p>
          <a:p>
            <a:pPr marL="285750" indent="-285750">
              <a:buFont typeface="Arial" panose="020B0604020202020204" pitchFamily="34" charset="0"/>
              <a:buChar char="•"/>
            </a:pPr>
            <a:r>
              <a:rPr lang="en-US" dirty="0">
                <a:solidFill>
                  <a:srgbClr val="FF0000"/>
                </a:solidFill>
              </a:rPr>
              <a:t>How uniform is the preference? Is it regionalized? Is it different by demographic? </a:t>
            </a:r>
          </a:p>
        </p:txBody>
      </p:sp>
      <p:cxnSp>
        <p:nvCxnSpPr>
          <p:cNvPr id="7" name="Straight Connector 6"/>
          <p:cNvCxnSpPr/>
          <p:nvPr/>
        </p:nvCxnSpPr>
        <p:spPr>
          <a:xfrm>
            <a:off x="304800" y="2638641"/>
            <a:ext cx="8382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381000" y="5693364"/>
            <a:ext cx="8686800" cy="369332"/>
          </a:xfrm>
          <a:prstGeom prst="rect">
            <a:avLst/>
          </a:prstGeom>
          <a:noFill/>
        </p:spPr>
        <p:txBody>
          <a:bodyPr wrap="square" rtlCol="0">
            <a:spAutoFit/>
          </a:bodyPr>
          <a:lstStyle/>
          <a:p>
            <a:r>
              <a:rPr lang="en-US" dirty="0"/>
              <a:t>Inherently, preference is </a:t>
            </a:r>
            <a:r>
              <a:rPr lang="en-US" b="1" i="1" u="sng" dirty="0"/>
              <a:t>subjective.</a:t>
            </a:r>
            <a:r>
              <a:rPr lang="en-US" dirty="0"/>
              <a:t> We are going to need to make it </a:t>
            </a:r>
            <a:r>
              <a:rPr lang="en-US" b="1" i="1" u="sng" dirty="0"/>
              <a:t>objective.</a:t>
            </a:r>
          </a:p>
        </p:txBody>
      </p:sp>
    </p:spTree>
    <p:extLst>
      <p:ext uri="{BB962C8B-B14F-4D97-AF65-F5344CB8AC3E}">
        <p14:creationId xmlns:p14="http://schemas.microsoft.com/office/powerpoint/2010/main" val="158209045"/>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1: Decompose the “Ask”</a:t>
            </a:r>
          </a:p>
        </p:txBody>
      </p:sp>
      <p:sp>
        <p:nvSpPr>
          <p:cNvPr id="8" name="TextBox 7"/>
          <p:cNvSpPr txBox="1"/>
          <p:nvPr/>
        </p:nvSpPr>
        <p:spPr>
          <a:xfrm>
            <a:off x="147227" y="2590800"/>
            <a:ext cx="8920573" cy="1631216"/>
          </a:xfrm>
          <a:prstGeom prst="rect">
            <a:avLst/>
          </a:prstGeom>
          <a:noFill/>
        </p:spPr>
        <p:txBody>
          <a:bodyPr wrap="square" rtlCol="0">
            <a:spAutoFit/>
          </a:bodyPr>
          <a:lstStyle/>
          <a:p>
            <a:pPr algn="ctr"/>
            <a:r>
              <a:rPr lang="en-US" sz="3600" dirty="0"/>
              <a:t>Which do Americans prefer: </a:t>
            </a:r>
          </a:p>
          <a:p>
            <a:pPr algn="ctr"/>
            <a:r>
              <a:rPr lang="en-US" sz="6400" b="1" dirty="0"/>
              <a:t>Italian </a:t>
            </a:r>
            <a:r>
              <a:rPr lang="en-US" sz="3600" b="1" dirty="0"/>
              <a:t>or</a:t>
            </a:r>
            <a:r>
              <a:rPr lang="en-US" sz="6400" b="1" dirty="0"/>
              <a:t> Mexican food</a:t>
            </a:r>
            <a:r>
              <a:rPr lang="en-US" sz="3600" dirty="0"/>
              <a:t>?</a:t>
            </a:r>
          </a:p>
        </p:txBody>
      </p:sp>
      <p:sp>
        <p:nvSpPr>
          <p:cNvPr id="4" name="Rectangle 3"/>
          <p:cNvSpPr/>
          <p:nvPr/>
        </p:nvSpPr>
        <p:spPr>
          <a:xfrm>
            <a:off x="147227" y="3276600"/>
            <a:ext cx="8920573" cy="945416"/>
          </a:xfrm>
          <a:prstGeom prst="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34664329"/>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1: Decompose the “Ask”</a:t>
            </a:r>
          </a:p>
        </p:txBody>
      </p:sp>
      <p:sp>
        <p:nvSpPr>
          <p:cNvPr id="8" name="TextBox 7"/>
          <p:cNvSpPr txBox="1"/>
          <p:nvPr/>
        </p:nvSpPr>
        <p:spPr>
          <a:xfrm>
            <a:off x="147227" y="838200"/>
            <a:ext cx="8920573" cy="1631216"/>
          </a:xfrm>
          <a:prstGeom prst="rect">
            <a:avLst/>
          </a:prstGeom>
          <a:noFill/>
        </p:spPr>
        <p:txBody>
          <a:bodyPr wrap="square" rtlCol="0">
            <a:spAutoFit/>
          </a:bodyPr>
          <a:lstStyle/>
          <a:p>
            <a:pPr algn="ctr"/>
            <a:r>
              <a:rPr lang="en-US" sz="3600" dirty="0"/>
              <a:t>Which do Americans prefer: </a:t>
            </a:r>
          </a:p>
          <a:p>
            <a:pPr algn="ctr"/>
            <a:r>
              <a:rPr lang="en-US" sz="6400" b="1" dirty="0"/>
              <a:t>Italian </a:t>
            </a:r>
            <a:r>
              <a:rPr lang="en-US" sz="3600" b="1" dirty="0"/>
              <a:t>or</a:t>
            </a:r>
            <a:r>
              <a:rPr lang="en-US" sz="6400" b="1" dirty="0"/>
              <a:t> Mexican food</a:t>
            </a:r>
            <a:r>
              <a:rPr lang="en-US" sz="3600" dirty="0"/>
              <a:t>?</a:t>
            </a:r>
          </a:p>
        </p:txBody>
      </p:sp>
      <p:sp>
        <p:nvSpPr>
          <p:cNvPr id="4" name="Rectangle 3"/>
          <p:cNvSpPr/>
          <p:nvPr/>
        </p:nvSpPr>
        <p:spPr>
          <a:xfrm>
            <a:off x="147227" y="1524000"/>
            <a:ext cx="8920573" cy="945416"/>
          </a:xfrm>
          <a:prstGeom prst="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304800" y="2873341"/>
            <a:ext cx="8610600" cy="3139321"/>
          </a:xfrm>
          <a:prstGeom prst="rect">
            <a:avLst/>
          </a:prstGeom>
          <a:noFill/>
        </p:spPr>
        <p:txBody>
          <a:bodyPr wrap="square" rtlCol="0">
            <a:spAutoFit/>
          </a:bodyPr>
          <a:lstStyle/>
          <a:p>
            <a:r>
              <a:rPr lang="en-US" b="1" u="sng" dirty="0">
                <a:solidFill>
                  <a:srgbClr val="FF0000"/>
                </a:solidFill>
              </a:rPr>
              <a:t>Questions it Raises:</a:t>
            </a:r>
          </a:p>
          <a:p>
            <a:endParaRPr lang="en-US" b="1" u="sng" dirty="0">
              <a:solidFill>
                <a:srgbClr val="FF0000"/>
              </a:solidFill>
            </a:endParaRPr>
          </a:p>
          <a:p>
            <a:pPr marL="285750" indent="-285750">
              <a:buFont typeface="Arial" panose="020B0604020202020204" pitchFamily="34" charset="0"/>
              <a:buChar char="•"/>
            </a:pPr>
            <a:r>
              <a:rPr lang="en-US" dirty="0">
                <a:solidFill>
                  <a:srgbClr val="FF0000"/>
                </a:solidFill>
              </a:rPr>
              <a:t>How do we categorize foods? Is Pizza Italian? Is Taco Bell Mexican?</a:t>
            </a:r>
          </a:p>
          <a:p>
            <a:pPr marL="285750" indent="-285750">
              <a:buFont typeface="Arial" panose="020B0604020202020204" pitchFamily="34" charset="0"/>
              <a:buChar char="•"/>
            </a:pPr>
            <a:endParaRPr lang="en-US" dirty="0">
              <a:solidFill>
                <a:srgbClr val="FF0000"/>
              </a:solidFill>
            </a:endParaRPr>
          </a:p>
          <a:p>
            <a:pPr marL="285750" indent="-285750">
              <a:buFont typeface="Arial" panose="020B0604020202020204" pitchFamily="34" charset="0"/>
              <a:buChar char="•"/>
            </a:pPr>
            <a:r>
              <a:rPr lang="en-US" dirty="0">
                <a:solidFill>
                  <a:srgbClr val="FF0000"/>
                </a:solidFill>
              </a:rPr>
              <a:t>How do we categorize food? Does making pasta at home constitute Italian? Or are we just talking about restaurants? </a:t>
            </a:r>
          </a:p>
          <a:p>
            <a:pPr marL="285750" indent="-285750">
              <a:buFont typeface="Arial" panose="020B0604020202020204" pitchFamily="34" charset="0"/>
              <a:buChar char="•"/>
            </a:pPr>
            <a:endParaRPr lang="en-US" dirty="0">
              <a:solidFill>
                <a:srgbClr val="FF0000"/>
              </a:solidFill>
            </a:endParaRPr>
          </a:p>
          <a:p>
            <a:pPr marL="285750" indent="-285750">
              <a:buFont typeface="Arial" panose="020B0604020202020204" pitchFamily="34" charset="0"/>
              <a:buChar char="•"/>
            </a:pPr>
            <a:r>
              <a:rPr lang="en-US" dirty="0">
                <a:solidFill>
                  <a:srgbClr val="FF0000"/>
                </a:solidFill>
              </a:rPr>
              <a:t>Are we just talking about “best experiences?” Or are we including poorer renditions of these foods? </a:t>
            </a:r>
          </a:p>
          <a:p>
            <a:pPr marL="285750" indent="-285750">
              <a:buFont typeface="Arial" panose="020B0604020202020204" pitchFamily="34" charset="0"/>
              <a:buChar char="•"/>
            </a:pPr>
            <a:endParaRPr lang="en-US" dirty="0">
              <a:solidFill>
                <a:srgbClr val="FF0000"/>
              </a:solidFill>
            </a:endParaRPr>
          </a:p>
          <a:p>
            <a:pPr marL="285750" indent="-285750">
              <a:buFont typeface="Arial" panose="020B0604020202020204" pitchFamily="34" charset="0"/>
              <a:buChar char="•"/>
            </a:pPr>
            <a:endParaRPr lang="en-US" dirty="0">
              <a:solidFill>
                <a:srgbClr val="FF0000"/>
              </a:solidFill>
            </a:endParaRPr>
          </a:p>
        </p:txBody>
      </p:sp>
      <p:cxnSp>
        <p:nvCxnSpPr>
          <p:cNvPr id="6" name="Straight Connector 5"/>
          <p:cNvCxnSpPr/>
          <p:nvPr/>
        </p:nvCxnSpPr>
        <p:spPr>
          <a:xfrm flipV="1">
            <a:off x="147227" y="2667000"/>
            <a:ext cx="8920573" cy="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381000" y="5585590"/>
            <a:ext cx="8686800" cy="369332"/>
          </a:xfrm>
          <a:prstGeom prst="rect">
            <a:avLst/>
          </a:prstGeom>
          <a:noFill/>
        </p:spPr>
        <p:txBody>
          <a:bodyPr wrap="square" rtlCol="0">
            <a:spAutoFit/>
          </a:bodyPr>
          <a:lstStyle/>
          <a:p>
            <a:r>
              <a:rPr lang="en-US" dirty="0"/>
              <a:t>These are </a:t>
            </a:r>
            <a:r>
              <a:rPr lang="en-US" b="1" dirty="0"/>
              <a:t>broad</a:t>
            </a:r>
            <a:r>
              <a:rPr lang="en-US" dirty="0"/>
              <a:t> categories we are pursuing. We will have to </a:t>
            </a:r>
            <a:r>
              <a:rPr lang="en-US" b="1" dirty="0"/>
              <a:t>narrow</a:t>
            </a:r>
            <a:r>
              <a:rPr lang="en-US" dirty="0"/>
              <a:t> the scope.</a:t>
            </a:r>
            <a:endParaRPr lang="en-US" b="1" i="1" u="sng" dirty="0"/>
          </a:p>
        </p:txBody>
      </p:sp>
    </p:spTree>
    <p:extLst>
      <p:ext uri="{BB962C8B-B14F-4D97-AF65-F5344CB8AC3E}">
        <p14:creationId xmlns:p14="http://schemas.microsoft.com/office/powerpoint/2010/main" val="1811494056"/>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Step 2: </a:t>
            </a:r>
            <a:br>
              <a:rPr lang="en-US" dirty="0"/>
            </a:br>
            <a:r>
              <a:rPr lang="en-US" dirty="0"/>
              <a:t>Identify Data Sources</a:t>
            </a:r>
          </a:p>
        </p:txBody>
      </p:sp>
    </p:spTree>
    <p:extLst>
      <p:ext uri="{BB962C8B-B14F-4D97-AF65-F5344CB8AC3E}">
        <p14:creationId xmlns:p14="http://schemas.microsoft.com/office/powerpoint/2010/main" val="90493567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2: Identify Data Sources</a:t>
            </a:r>
          </a:p>
        </p:txBody>
      </p:sp>
      <p:pic>
        <p:nvPicPr>
          <p:cNvPr id="3" name="Picture 2"/>
          <p:cNvPicPr>
            <a:picLocks noChangeAspect="1"/>
          </p:cNvPicPr>
          <p:nvPr/>
        </p:nvPicPr>
        <p:blipFill>
          <a:blip r:embed="rId2"/>
          <a:stretch>
            <a:fillRect/>
          </a:stretch>
        </p:blipFill>
        <p:spPr>
          <a:xfrm>
            <a:off x="0" y="990600"/>
            <a:ext cx="9144000" cy="3722127"/>
          </a:xfrm>
          <a:prstGeom prst="rect">
            <a:avLst/>
          </a:prstGeom>
        </p:spPr>
      </p:pic>
      <p:sp>
        <p:nvSpPr>
          <p:cNvPr id="4" name="TextBox 3"/>
          <p:cNvSpPr txBox="1"/>
          <p:nvPr/>
        </p:nvSpPr>
        <p:spPr>
          <a:xfrm>
            <a:off x="14514" y="4846273"/>
            <a:ext cx="8977086" cy="1200329"/>
          </a:xfrm>
          <a:prstGeom prst="rect">
            <a:avLst/>
          </a:prstGeom>
          <a:noFill/>
        </p:spPr>
        <p:txBody>
          <a:bodyPr wrap="square" rtlCol="0">
            <a:spAutoFit/>
          </a:bodyPr>
          <a:lstStyle/>
          <a:p>
            <a:pPr marL="342900" indent="-342900">
              <a:buFont typeface="Arial" panose="020B0604020202020204" pitchFamily="34" charset="0"/>
              <a:buChar char="•"/>
            </a:pPr>
            <a:r>
              <a:rPr lang="en-US" sz="2400" dirty="0"/>
              <a:t>As everyday consumers, we are</a:t>
            </a:r>
            <a:r>
              <a:rPr lang="en-US" sz="2400" i="1" dirty="0"/>
              <a:t> regularly</a:t>
            </a:r>
            <a:r>
              <a:rPr lang="en-US" sz="2400" dirty="0"/>
              <a:t> getting a pulse of everyday American food preferences to inform our own decisions. Perhaps we can make use of the same approach?</a:t>
            </a:r>
          </a:p>
        </p:txBody>
      </p:sp>
    </p:spTree>
    <p:extLst>
      <p:ext uri="{BB962C8B-B14F-4D97-AF65-F5344CB8AC3E}">
        <p14:creationId xmlns:p14="http://schemas.microsoft.com/office/powerpoint/2010/main" val="1800165885"/>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2: Identify Data Sources</a:t>
            </a:r>
          </a:p>
        </p:txBody>
      </p:sp>
      <p:pic>
        <p:nvPicPr>
          <p:cNvPr id="5" name="Picture 4"/>
          <p:cNvPicPr>
            <a:picLocks noChangeAspect="1"/>
          </p:cNvPicPr>
          <p:nvPr/>
        </p:nvPicPr>
        <p:blipFill rotWithShape="1">
          <a:blip r:embed="rId2"/>
          <a:srcRect b="46133"/>
          <a:stretch/>
        </p:blipFill>
        <p:spPr>
          <a:xfrm>
            <a:off x="228599" y="838200"/>
            <a:ext cx="8786023" cy="4184471"/>
          </a:xfrm>
          <a:prstGeom prst="rect">
            <a:avLst/>
          </a:prstGeom>
        </p:spPr>
      </p:pic>
      <p:sp>
        <p:nvSpPr>
          <p:cNvPr id="6" name="TextBox 5"/>
          <p:cNvSpPr txBox="1"/>
          <p:nvPr/>
        </p:nvSpPr>
        <p:spPr>
          <a:xfrm>
            <a:off x="27213" y="5022671"/>
            <a:ext cx="8987409" cy="1200329"/>
          </a:xfrm>
          <a:prstGeom prst="rect">
            <a:avLst/>
          </a:prstGeom>
          <a:noFill/>
        </p:spPr>
        <p:txBody>
          <a:bodyPr wrap="square" rtlCol="0">
            <a:spAutoFit/>
          </a:bodyPr>
          <a:lstStyle/>
          <a:p>
            <a:pPr marL="342900" indent="-342900">
              <a:buFont typeface="Arial" panose="020B0604020202020204" pitchFamily="34" charset="0"/>
              <a:buChar char="•"/>
            </a:pPr>
            <a:r>
              <a:rPr lang="en-US" sz="2400" dirty="0"/>
              <a:t>Accessing a web service like Yelp provides an almost encyclopedic amount of information on the eating preferences of Americans. </a:t>
            </a:r>
          </a:p>
        </p:txBody>
      </p:sp>
    </p:spTree>
    <p:extLst>
      <p:ext uri="{BB962C8B-B14F-4D97-AF65-F5344CB8AC3E}">
        <p14:creationId xmlns:p14="http://schemas.microsoft.com/office/powerpoint/2010/main" val="1638410259"/>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2: Identify Data Sources</a:t>
            </a:r>
          </a:p>
        </p:txBody>
      </p:sp>
      <p:sp>
        <p:nvSpPr>
          <p:cNvPr id="11" name="TextBox 10"/>
          <p:cNvSpPr txBox="1"/>
          <p:nvPr/>
        </p:nvSpPr>
        <p:spPr>
          <a:xfrm>
            <a:off x="-25400" y="5181600"/>
            <a:ext cx="8977086" cy="1200329"/>
          </a:xfrm>
          <a:prstGeom prst="rect">
            <a:avLst/>
          </a:prstGeom>
          <a:noFill/>
        </p:spPr>
        <p:txBody>
          <a:bodyPr wrap="square" rtlCol="0">
            <a:spAutoFit/>
          </a:bodyPr>
          <a:lstStyle/>
          <a:p>
            <a:pPr marL="342900" indent="-342900">
              <a:buFont typeface="Arial" panose="020B0604020202020204" pitchFamily="34" charset="0"/>
              <a:buChar char="•"/>
            </a:pPr>
            <a:r>
              <a:rPr lang="en-US" sz="2400" b="1" dirty="0"/>
              <a:t>Why poll an audience, </a:t>
            </a:r>
            <a:r>
              <a:rPr lang="en-US" sz="2400" dirty="0"/>
              <a:t>when</a:t>
            </a:r>
            <a:r>
              <a:rPr lang="en-US" sz="2400" b="1" dirty="0"/>
              <a:t> </a:t>
            </a:r>
            <a:r>
              <a:rPr lang="en-US" sz="2400" dirty="0"/>
              <a:t>there already exist enormous databases of information on American food preferences – readily available online?</a:t>
            </a:r>
          </a:p>
        </p:txBody>
      </p:sp>
      <p:pic>
        <p:nvPicPr>
          <p:cNvPr id="3" name="Picture 2"/>
          <p:cNvPicPr>
            <a:picLocks noChangeAspect="1"/>
          </p:cNvPicPr>
          <p:nvPr/>
        </p:nvPicPr>
        <p:blipFill>
          <a:blip r:embed="rId2"/>
          <a:stretch>
            <a:fillRect/>
          </a:stretch>
        </p:blipFill>
        <p:spPr>
          <a:xfrm>
            <a:off x="0" y="691896"/>
            <a:ext cx="9144000" cy="4413504"/>
          </a:xfrm>
          <a:prstGeom prst="rect">
            <a:avLst/>
          </a:prstGeom>
        </p:spPr>
      </p:pic>
    </p:spTree>
    <p:extLst>
      <p:ext uri="{BB962C8B-B14F-4D97-AF65-F5344CB8AC3E}">
        <p14:creationId xmlns:p14="http://schemas.microsoft.com/office/powerpoint/2010/main" val="774668057"/>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324600" cy="653854"/>
          </a:xfrm>
        </p:spPr>
        <p:txBody>
          <a:bodyPr>
            <a:normAutofit/>
          </a:bodyPr>
          <a:lstStyle/>
          <a:p>
            <a:r>
              <a:rPr lang="en-US" dirty="0"/>
              <a:t>Step 2: Identify Data Sources</a:t>
            </a:r>
          </a:p>
        </p:txBody>
      </p:sp>
      <p:pic>
        <p:nvPicPr>
          <p:cNvPr id="4" name="Picture 3"/>
          <p:cNvPicPr>
            <a:picLocks noChangeAspect="1"/>
          </p:cNvPicPr>
          <p:nvPr/>
        </p:nvPicPr>
        <p:blipFill>
          <a:blip r:embed="rId2"/>
          <a:stretch>
            <a:fillRect/>
          </a:stretch>
        </p:blipFill>
        <p:spPr>
          <a:xfrm>
            <a:off x="1514475" y="762000"/>
            <a:ext cx="6172200" cy="5452516"/>
          </a:xfrm>
          <a:prstGeom prst="rect">
            <a:avLst/>
          </a:prstGeom>
        </p:spPr>
      </p:pic>
      <p:sp>
        <p:nvSpPr>
          <p:cNvPr id="22" name="TextBox 21"/>
          <p:cNvSpPr txBox="1"/>
          <p:nvPr/>
        </p:nvSpPr>
        <p:spPr>
          <a:xfrm>
            <a:off x="7686675" y="773668"/>
            <a:ext cx="1371600" cy="338554"/>
          </a:xfrm>
          <a:prstGeom prst="rect">
            <a:avLst/>
          </a:prstGeom>
          <a:noFill/>
        </p:spPr>
        <p:txBody>
          <a:bodyPr wrap="square" rtlCol="0">
            <a:spAutoFit/>
          </a:bodyPr>
          <a:lstStyle/>
          <a:p>
            <a:pPr algn="ctr"/>
            <a:r>
              <a:rPr lang="en-US" sz="1600" b="1" dirty="0"/>
              <a:t>Location</a:t>
            </a:r>
          </a:p>
        </p:txBody>
      </p:sp>
      <p:sp>
        <p:nvSpPr>
          <p:cNvPr id="23" name="TextBox 22"/>
          <p:cNvSpPr txBox="1"/>
          <p:nvPr/>
        </p:nvSpPr>
        <p:spPr>
          <a:xfrm>
            <a:off x="152400" y="3165092"/>
            <a:ext cx="1371600" cy="584775"/>
          </a:xfrm>
          <a:prstGeom prst="rect">
            <a:avLst/>
          </a:prstGeom>
          <a:noFill/>
        </p:spPr>
        <p:txBody>
          <a:bodyPr wrap="square" rtlCol="0">
            <a:spAutoFit/>
          </a:bodyPr>
          <a:lstStyle/>
          <a:p>
            <a:pPr algn="ctr"/>
            <a:r>
              <a:rPr lang="en-US" sz="1600" b="1" dirty="0"/>
              <a:t>Review Counts</a:t>
            </a:r>
          </a:p>
        </p:txBody>
      </p:sp>
      <p:sp>
        <p:nvSpPr>
          <p:cNvPr id="24" name="TextBox 23"/>
          <p:cNvSpPr txBox="1"/>
          <p:nvPr/>
        </p:nvSpPr>
        <p:spPr>
          <a:xfrm>
            <a:off x="142875" y="4646443"/>
            <a:ext cx="1371600" cy="338554"/>
          </a:xfrm>
          <a:prstGeom prst="rect">
            <a:avLst/>
          </a:prstGeom>
          <a:noFill/>
        </p:spPr>
        <p:txBody>
          <a:bodyPr wrap="square" rtlCol="0">
            <a:spAutoFit/>
          </a:bodyPr>
          <a:lstStyle/>
          <a:p>
            <a:pPr algn="ctr"/>
            <a:r>
              <a:rPr lang="en-US" sz="1600" b="1" dirty="0"/>
              <a:t>Ratings</a:t>
            </a:r>
          </a:p>
        </p:txBody>
      </p:sp>
      <p:sp>
        <p:nvSpPr>
          <p:cNvPr id="25" name="TextBox 24"/>
          <p:cNvSpPr txBox="1"/>
          <p:nvPr/>
        </p:nvSpPr>
        <p:spPr>
          <a:xfrm>
            <a:off x="19050" y="773668"/>
            <a:ext cx="1371600" cy="338554"/>
          </a:xfrm>
          <a:prstGeom prst="rect">
            <a:avLst/>
          </a:prstGeom>
          <a:noFill/>
        </p:spPr>
        <p:txBody>
          <a:bodyPr wrap="square" rtlCol="0">
            <a:spAutoFit/>
          </a:bodyPr>
          <a:lstStyle/>
          <a:p>
            <a:pPr algn="ctr"/>
            <a:r>
              <a:rPr lang="en-US" sz="1600" b="1" dirty="0"/>
              <a:t>Food Type</a:t>
            </a:r>
          </a:p>
        </p:txBody>
      </p:sp>
      <p:sp>
        <p:nvSpPr>
          <p:cNvPr id="26" name="Rectangle 25"/>
          <p:cNvSpPr/>
          <p:nvPr/>
        </p:nvSpPr>
        <p:spPr>
          <a:xfrm>
            <a:off x="1452562" y="3165092"/>
            <a:ext cx="2014538" cy="3157570"/>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1443037" y="698372"/>
            <a:ext cx="5176838" cy="489146"/>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6553200" y="1387279"/>
            <a:ext cx="990600" cy="365321"/>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p:cNvSpPr txBox="1"/>
          <p:nvPr/>
        </p:nvSpPr>
        <p:spPr>
          <a:xfrm>
            <a:off x="7686675" y="1350347"/>
            <a:ext cx="1371600" cy="584775"/>
          </a:xfrm>
          <a:prstGeom prst="rect">
            <a:avLst/>
          </a:prstGeom>
          <a:noFill/>
        </p:spPr>
        <p:txBody>
          <a:bodyPr wrap="square" rtlCol="0">
            <a:spAutoFit/>
          </a:bodyPr>
          <a:lstStyle/>
          <a:p>
            <a:pPr algn="ctr"/>
            <a:r>
              <a:rPr lang="en-US" sz="1600" b="1" dirty="0"/>
              <a:t>And </a:t>
            </a:r>
            <a:r>
              <a:rPr lang="en-US" sz="1600" b="1" i="1" dirty="0"/>
              <a:t>LOTS</a:t>
            </a:r>
            <a:r>
              <a:rPr lang="en-US" sz="1600" b="1" dirty="0"/>
              <a:t> of Data!!</a:t>
            </a:r>
            <a:endParaRPr lang="en-US" sz="1600" b="1" i="1" dirty="0"/>
          </a:p>
        </p:txBody>
      </p:sp>
      <p:sp>
        <p:nvSpPr>
          <p:cNvPr id="12" name="TextBox 11"/>
          <p:cNvSpPr txBox="1"/>
          <p:nvPr/>
        </p:nvSpPr>
        <p:spPr>
          <a:xfrm>
            <a:off x="7664450" y="5641409"/>
            <a:ext cx="1371600" cy="584775"/>
          </a:xfrm>
          <a:prstGeom prst="rect">
            <a:avLst/>
          </a:prstGeom>
          <a:noFill/>
        </p:spPr>
        <p:txBody>
          <a:bodyPr wrap="square" rtlCol="0">
            <a:spAutoFit/>
          </a:bodyPr>
          <a:lstStyle/>
          <a:p>
            <a:pPr algn="ctr"/>
            <a:r>
              <a:rPr lang="en-US" sz="1600" dirty="0"/>
              <a:t>Thank you Yelp!!!!</a:t>
            </a:r>
            <a:endParaRPr lang="en-US" sz="1600" i="1" dirty="0"/>
          </a:p>
        </p:txBody>
      </p:sp>
    </p:spTree>
    <p:extLst>
      <p:ext uri="{BB962C8B-B14F-4D97-AF65-F5344CB8AC3E}">
        <p14:creationId xmlns:p14="http://schemas.microsoft.com/office/powerpoint/2010/main" val="1725901179"/>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Step 3: </a:t>
            </a:r>
            <a:br>
              <a:rPr lang="en-US" dirty="0"/>
            </a:br>
            <a:r>
              <a:rPr lang="en-US" dirty="0"/>
              <a:t>Define Strategy and Metrics</a:t>
            </a:r>
          </a:p>
        </p:txBody>
      </p:sp>
    </p:spTree>
    <p:extLst>
      <p:ext uri="{BB962C8B-B14F-4D97-AF65-F5344CB8AC3E}">
        <p14:creationId xmlns:p14="http://schemas.microsoft.com/office/powerpoint/2010/main" val="115949542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3ACFFD46-8E3D-E742-BBED-0DB5B6EEF246}"/>
              </a:ext>
            </a:extLst>
          </p:cNvPr>
          <p:cNvSpPr txBox="1"/>
          <p:nvPr/>
        </p:nvSpPr>
        <p:spPr>
          <a:xfrm>
            <a:off x="685800" y="797510"/>
            <a:ext cx="7772400" cy="5262979"/>
          </a:xfrm>
          <a:prstGeom prst="rect">
            <a:avLst/>
          </a:prstGeom>
          <a:noFill/>
        </p:spPr>
        <p:txBody>
          <a:bodyPr wrap="square" rtlCol="0">
            <a:spAutoFit/>
          </a:bodyPr>
          <a:lstStyle/>
          <a:p>
            <a:r>
              <a:rPr lang="en" sz="2800" dirty="0">
                <a:highlight>
                  <a:srgbClr val="FF00FF"/>
                </a:highlight>
                <a:latin typeface="Arial" panose="020B0604020202020204" pitchFamily="34" charset="0"/>
                <a:ea typeface="Roboto" pitchFamily="2" charset="0"/>
                <a:cs typeface="Arial" panose="020B0604020202020204" pitchFamily="34" charset="0"/>
              </a:rPr>
              <a:t>Put in the time, engage in the </a:t>
            </a:r>
            <a:r>
              <a:rPr lang="en-US" sz="2800" dirty="0">
                <a:highlight>
                  <a:srgbClr val="FF00FF"/>
                </a:highlight>
                <a:latin typeface="Arial" panose="020B0604020202020204" pitchFamily="34" charset="0"/>
                <a:ea typeface="Roboto" pitchFamily="2" charset="0"/>
                <a:cs typeface="Arial" panose="020B0604020202020204" pitchFamily="34" charset="0"/>
              </a:rPr>
              <a:t>exercises</a:t>
            </a:r>
            <a:r>
              <a:rPr lang="en" sz="2800" dirty="0">
                <a:highlight>
                  <a:srgbClr val="FF00FF"/>
                </a:highlight>
                <a:latin typeface="Arial" panose="020B0604020202020204" pitchFamily="34" charset="0"/>
                <a:ea typeface="Roboto" pitchFamily="2" charset="0"/>
                <a:cs typeface="Arial" panose="020B0604020202020204" pitchFamily="34" charset="0"/>
              </a:rPr>
              <a:t>, ask questions, and I will put in my best for what it takes to be a data analyst.</a:t>
            </a:r>
          </a:p>
          <a:p>
            <a:endParaRPr lang="en" sz="2800" dirty="0">
              <a:latin typeface="Arial" panose="020B0604020202020204" pitchFamily="34" charset="0"/>
              <a:ea typeface="Roboto" pitchFamily="2" charset="0"/>
              <a:cs typeface="Arial" panose="020B0604020202020204" pitchFamily="34" charset="0"/>
            </a:endParaRPr>
          </a:p>
          <a:p>
            <a:r>
              <a:rPr lang="en" sz="2800" dirty="0">
                <a:highlight>
                  <a:srgbClr val="00FF00"/>
                </a:highlight>
                <a:latin typeface="Arial" panose="020B0604020202020204" pitchFamily="34" charset="0"/>
                <a:ea typeface="Roboto" pitchFamily="2" charset="0"/>
                <a:cs typeface="Arial" panose="020B0604020202020204" pitchFamily="34" charset="0"/>
              </a:rPr>
              <a:t>The class exercises and homework are available in advanced – review in advanced. Come to office hours to clarify the concepts and ask questions.</a:t>
            </a:r>
          </a:p>
          <a:p>
            <a:endParaRPr lang="en" sz="2800" dirty="0">
              <a:latin typeface="Arial" panose="020B0604020202020204" pitchFamily="34" charset="0"/>
              <a:ea typeface="Roboto" pitchFamily="2" charset="0"/>
              <a:cs typeface="Arial" panose="020B0604020202020204" pitchFamily="34" charset="0"/>
            </a:endParaRPr>
          </a:p>
          <a:p>
            <a:r>
              <a:rPr lang="en-US" sz="2800" dirty="0">
                <a:highlight>
                  <a:srgbClr val="FFFF00"/>
                </a:highlight>
                <a:latin typeface="Arial" panose="020B0604020202020204" pitchFamily="34" charset="0"/>
                <a:cs typeface="Arial" panose="020B0604020202020204" pitchFamily="34" charset="0"/>
              </a:rPr>
              <a:t>And we (your classmates, TAs, and I) will reinforce the concepts that you’ll use to be a data analyst.</a:t>
            </a:r>
          </a:p>
        </p:txBody>
      </p:sp>
    </p:spTree>
    <p:extLst>
      <p:ext uri="{BB962C8B-B14F-4D97-AF65-F5344CB8AC3E}">
        <p14:creationId xmlns:p14="http://schemas.microsoft.com/office/powerpoint/2010/main" val="272826155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934200" cy="653854"/>
          </a:xfrm>
        </p:spPr>
        <p:txBody>
          <a:bodyPr>
            <a:normAutofit/>
          </a:bodyPr>
          <a:lstStyle/>
          <a:p>
            <a:r>
              <a:rPr lang="en-US" dirty="0"/>
              <a:t>Step 3: Define Strategy and Metrics</a:t>
            </a:r>
          </a:p>
        </p:txBody>
      </p:sp>
      <p:sp>
        <p:nvSpPr>
          <p:cNvPr id="3" name="TextBox 2"/>
          <p:cNvSpPr txBox="1"/>
          <p:nvPr/>
        </p:nvSpPr>
        <p:spPr>
          <a:xfrm>
            <a:off x="304800" y="1447800"/>
            <a:ext cx="8686800" cy="3785652"/>
          </a:xfrm>
          <a:prstGeom prst="rect">
            <a:avLst/>
          </a:prstGeom>
          <a:noFill/>
          <a:ln>
            <a:solidFill>
              <a:schemeClr val="accent1">
                <a:lumMod val="75000"/>
              </a:schemeClr>
            </a:solidFill>
          </a:ln>
        </p:spPr>
        <p:txBody>
          <a:bodyPr wrap="square" rtlCol="0">
            <a:spAutoFit/>
          </a:bodyPr>
          <a:lstStyle/>
          <a:p>
            <a:r>
              <a:rPr lang="en-US" sz="2400" b="1" dirty="0"/>
              <a:t>Americans:</a:t>
            </a:r>
          </a:p>
          <a:p>
            <a:pPr marL="571500" indent="-571500">
              <a:buFont typeface="Arial" panose="020B0604020202020204" pitchFamily="34" charset="0"/>
              <a:buChar char="•"/>
            </a:pPr>
            <a:r>
              <a:rPr lang="en-US" sz="2400" dirty="0"/>
              <a:t>Ideally we need thousands of records from Americans in hundreds of different cities. (Large samples)</a:t>
            </a:r>
          </a:p>
          <a:p>
            <a:pPr marL="571500" indent="-571500">
              <a:buFont typeface="Arial" panose="020B0604020202020204" pitchFamily="34" charset="0"/>
              <a:buChar char="•"/>
            </a:pPr>
            <a:endParaRPr lang="en-US" sz="2400" b="1" dirty="0"/>
          </a:p>
          <a:p>
            <a:r>
              <a:rPr lang="en-US" sz="2400" b="1" dirty="0"/>
              <a:t>Preference:</a:t>
            </a:r>
          </a:p>
          <a:p>
            <a:pPr marL="342900" indent="-342900">
              <a:buFont typeface="Arial" panose="020B0604020202020204" pitchFamily="34" charset="0"/>
              <a:buChar char="•"/>
            </a:pPr>
            <a:r>
              <a:rPr lang="en-US" sz="2400" dirty="0"/>
              <a:t>Number of Yelp Reviews (More = Preference)</a:t>
            </a:r>
          </a:p>
          <a:p>
            <a:pPr marL="342900" indent="-342900">
              <a:buFont typeface="Arial" panose="020B0604020202020204" pitchFamily="34" charset="0"/>
              <a:buChar char="•"/>
            </a:pPr>
            <a:r>
              <a:rPr lang="en-US" sz="2400" dirty="0"/>
              <a:t>Average Aggregated Ratings  (Higher = Preference)</a:t>
            </a:r>
          </a:p>
          <a:p>
            <a:pPr marL="342900" indent="-342900">
              <a:buFont typeface="Arial" panose="020B0604020202020204" pitchFamily="34" charset="0"/>
              <a:buChar char="•"/>
            </a:pPr>
            <a:endParaRPr lang="en-US" sz="2400" dirty="0"/>
          </a:p>
          <a:p>
            <a:r>
              <a:rPr lang="en-US" sz="2400" b="1" dirty="0"/>
              <a:t>Italian and Mexican Food:</a:t>
            </a:r>
          </a:p>
          <a:p>
            <a:pPr marL="342900" indent="-342900">
              <a:buFont typeface="Arial" panose="020B0604020202020204" pitchFamily="34" charset="0"/>
              <a:buChar char="•"/>
            </a:pPr>
            <a:r>
              <a:rPr lang="en-US" sz="2400" dirty="0"/>
              <a:t>Top 20 Italian and Mexican restaurants in every city.</a:t>
            </a:r>
          </a:p>
        </p:txBody>
      </p:sp>
      <p:sp>
        <p:nvSpPr>
          <p:cNvPr id="6" name="TextBox 5"/>
          <p:cNvSpPr txBox="1"/>
          <p:nvPr/>
        </p:nvSpPr>
        <p:spPr>
          <a:xfrm>
            <a:off x="304800" y="838200"/>
            <a:ext cx="8610600" cy="461665"/>
          </a:xfrm>
          <a:prstGeom prst="rect">
            <a:avLst/>
          </a:prstGeom>
          <a:noFill/>
        </p:spPr>
        <p:txBody>
          <a:bodyPr wrap="square" rtlCol="0">
            <a:spAutoFit/>
          </a:bodyPr>
          <a:lstStyle/>
          <a:p>
            <a:r>
              <a:rPr lang="en-US" sz="2400" b="1" dirty="0">
                <a:solidFill>
                  <a:srgbClr val="FF0000"/>
                </a:solidFill>
              </a:rPr>
              <a:t>Here we created a blueprint for what we’re targeting:</a:t>
            </a:r>
          </a:p>
        </p:txBody>
      </p:sp>
    </p:spTree>
    <p:extLst>
      <p:ext uri="{BB962C8B-B14F-4D97-AF65-F5344CB8AC3E}">
        <p14:creationId xmlns:p14="http://schemas.microsoft.com/office/powerpoint/2010/main" val="1372978290"/>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934200" cy="653854"/>
          </a:xfrm>
        </p:spPr>
        <p:txBody>
          <a:bodyPr>
            <a:normAutofit/>
          </a:bodyPr>
          <a:lstStyle/>
          <a:p>
            <a:r>
              <a:rPr lang="en-US" dirty="0"/>
              <a:t>Step 3: Define Strategy and Metrics</a:t>
            </a:r>
          </a:p>
        </p:txBody>
      </p:sp>
      <p:grpSp>
        <p:nvGrpSpPr>
          <p:cNvPr id="120" name="Group 119"/>
          <p:cNvGrpSpPr/>
          <p:nvPr/>
        </p:nvGrpSpPr>
        <p:grpSpPr>
          <a:xfrm>
            <a:off x="304800" y="838200"/>
            <a:ext cx="8582745" cy="4876800"/>
            <a:chOff x="391886" y="685800"/>
            <a:chExt cx="7075714" cy="4020490"/>
          </a:xfrm>
        </p:grpSpPr>
        <p:sp>
          <p:nvSpPr>
            <p:cNvPr id="3" name="Rectangle 2"/>
            <p:cNvSpPr/>
            <p:nvPr/>
          </p:nvSpPr>
          <p:spPr>
            <a:xfrm>
              <a:off x="391886" y="1066800"/>
              <a:ext cx="2057400" cy="1524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840779" y="685800"/>
              <a:ext cx="1159613" cy="369332"/>
            </a:xfrm>
            <a:prstGeom prst="rect">
              <a:avLst/>
            </a:prstGeom>
            <a:noFill/>
          </p:spPr>
          <p:txBody>
            <a:bodyPr wrap="none" rtlCol="0">
              <a:spAutoFit/>
            </a:bodyPr>
            <a:lstStyle/>
            <a:p>
              <a:r>
                <a:rPr lang="en-US" dirty="0"/>
                <a:t>New York</a:t>
              </a:r>
            </a:p>
          </p:txBody>
        </p:sp>
        <p:cxnSp>
          <p:nvCxnSpPr>
            <p:cNvPr id="17" name="Straight Connector 16"/>
            <p:cNvCxnSpPr>
              <a:stCxn id="3" idx="0"/>
              <a:endCxn id="3" idx="2"/>
            </p:cNvCxnSpPr>
            <p:nvPr/>
          </p:nvCxnSpPr>
          <p:spPr>
            <a:xfrm>
              <a:off x="1420586" y="1066800"/>
              <a:ext cx="0" cy="1524000"/>
            </a:xfrm>
            <a:prstGeom prst="line">
              <a:avLst/>
            </a:prstGeom>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629558" y="1126732"/>
              <a:ext cx="553357" cy="246221"/>
            </a:xfrm>
            <a:prstGeom prst="rect">
              <a:avLst/>
            </a:prstGeom>
            <a:noFill/>
          </p:spPr>
          <p:txBody>
            <a:bodyPr wrap="none" rtlCol="0">
              <a:spAutoFit/>
            </a:bodyPr>
            <a:lstStyle/>
            <a:p>
              <a:r>
                <a:rPr lang="en-US" sz="1000" b="1" dirty="0"/>
                <a:t>Italian</a:t>
              </a:r>
            </a:p>
          </p:txBody>
        </p:sp>
        <p:sp>
          <p:nvSpPr>
            <p:cNvPr id="19" name="TextBox 18"/>
            <p:cNvSpPr txBox="1"/>
            <p:nvPr/>
          </p:nvSpPr>
          <p:spPr>
            <a:xfrm>
              <a:off x="1565335" y="1121088"/>
              <a:ext cx="688009" cy="246221"/>
            </a:xfrm>
            <a:prstGeom prst="rect">
              <a:avLst/>
            </a:prstGeom>
            <a:noFill/>
          </p:spPr>
          <p:txBody>
            <a:bodyPr wrap="none" rtlCol="0">
              <a:spAutoFit/>
            </a:bodyPr>
            <a:lstStyle/>
            <a:p>
              <a:r>
                <a:rPr lang="en-US" sz="1000" b="1" dirty="0"/>
                <a:t>Mexican</a:t>
              </a:r>
            </a:p>
          </p:txBody>
        </p:sp>
        <p:sp>
          <p:nvSpPr>
            <p:cNvPr id="20" name="TextBox 19"/>
            <p:cNvSpPr txBox="1"/>
            <p:nvPr/>
          </p:nvSpPr>
          <p:spPr>
            <a:xfrm>
              <a:off x="493515" y="1378822"/>
              <a:ext cx="808235" cy="246221"/>
            </a:xfrm>
            <a:prstGeom prst="rect">
              <a:avLst/>
            </a:prstGeom>
            <a:noFill/>
          </p:spPr>
          <p:txBody>
            <a:bodyPr wrap="none" rtlCol="0">
              <a:spAutoFit/>
            </a:bodyPr>
            <a:lstStyle/>
            <a:p>
              <a:r>
                <a:rPr lang="en-US" sz="1000" dirty="0"/>
                <a:t>Restaurant</a:t>
              </a:r>
            </a:p>
          </p:txBody>
        </p:sp>
        <p:sp>
          <p:nvSpPr>
            <p:cNvPr id="21" name="TextBox 20"/>
            <p:cNvSpPr txBox="1"/>
            <p:nvPr/>
          </p:nvSpPr>
          <p:spPr>
            <a:xfrm>
              <a:off x="502118" y="1609610"/>
              <a:ext cx="808235" cy="246221"/>
            </a:xfrm>
            <a:prstGeom prst="rect">
              <a:avLst/>
            </a:prstGeom>
            <a:noFill/>
          </p:spPr>
          <p:txBody>
            <a:bodyPr wrap="none" rtlCol="0">
              <a:spAutoFit/>
            </a:bodyPr>
            <a:lstStyle/>
            <a:p>
              <a:r>
                <a:rPr lang="en-US" sz="1000" dirty="0"/>
                <a:t>Restaurant</a:t>
              </a:r>
            </a:p>
          </p:txBody>
        </p:sp>
        <p:sp>
          <p:nvSpPr>
            <p:cNvPr id="22" name="TextBox 21"/>
            <p:cNvSpPr txBox="1"/>
            <p:nvPr/>
          </p:nvSpPr>
          <p:spPr>
            <a:xfrm>
              <a:off x="493515" y="1848140"/>
              <a:ext cx="808235" cy="246221"/>
            </a:xfrm>
            <a:prstGeom prst="rect">
              <a:avLst/>
            </a:prstGeom>
            <a:noFill/>
          </p:spPr>
          <p:txBody>
            <a:bodyPr wrap="none" rtlCol="0">
              <a:spAutoFit/>
            </a:bodyPr>
            <a:lstStyle/>
            <a:p>
              <a:r>
                <a:rPr lang="en-US" sz="1000" dirty="0"/>
                <a:t>Restaurant</a:t>
              </a:r>
            </a:p>
          </p:txBody>
        </p:sp>
        <p:sp>
          <p:nvSpPr>
            <p:cNvPr id="23" name="TextBox 22"/>
            <p:cNvSpPr txBox="1"/>
            <p:nvPr/>
          </p:nvSpPr>
          <p:spPr>
            <a:xfrm>
              <a:off x="502117" y="2087834"/>
              <a:ext cx="808235" cy="246221"/>
            </a:xfrm>
            <a:prstGeom prst="rect">
              <a:avLst/>
            </a:prstGeom>
            <a:noFill/>
          </p:spPr>
          <p:txBody>
            <a:bodyPr wrap="none" rtlCol="0">
              <a:spAutoFit/>
            </a:bodyPr>
            <a:lstStyle/>
            <a:p>
              <a:r>
                <a:rPr lang="en-US" sz="1000" dirty="0"/>
                <a:t>Restaurant</a:t>
              </a:r>
            </a:p>
          </p:txBody>
        </p:sp>
        <p:sp>
          <p:nvSpPr>
            <p:cNvPr id="24" name="TextBox 23"/>
            <p:cNvSpPr txBox="1"/>
            <p:nvPr/>
          </p:nvSpPr>
          <p:spPr>
            <a:xfrm>
              <a:off x="491669" y="2317458"/>
              <a:ext cx="808235" cy="246221"/>
            </a:xfrm>
            <a:prstGeom prst="rect">
              <a:avLst/>
            </a:prstGeom>
            <a:noFill/>
          </p:spPr>
          <p:txBody>
            <a:bodyPr wrap="none" rtlCol="0">
              <a:spAutoFit/>
            </a:bodyPr>
            <a:lstStyle/>
            <a:p>
              <a:r>
                <a:rPr lang="en-US" sz="1000" dirty="0"/>
                <a:t>Restaurant</a:t>
              </a:r>
            </a:p>
          </p:txBody>
        </p:sp>
        <p:sp>
          <p:nvSpPr>
            <p:cNvPr id="25" name="TextBox 24"/>
            <p:cNvSpPr txBox="1"/>
            <p:nvPr/>
          </p:nvSpPr>
          <p:spPr>
            <a:xfrm>
              <a:off x="1530817" y="1370748"/>
              <a:ext cx="808235" cy="246221"/>
            </a:xfrm>
            <a:prstGeom prst="rect">
              <a:avLst/>
            </a:prstGeom>
            <a:noFill/>
          </p:spPr>
          <p:txBody>
            <a:bodyPr wrap="none" rtlCol="0">
              <a:spAutoFit/>
            </a:bodyPr>
            <a:lstStyle/>
            <a:p>
              <a:r>
                <a:rPr lang="en-US" sz="1000" dirty="0"/>
                <a:t>Restaurant</a:t>
              </a:r>
            </a:p>
          </p:txBody>
        </p:sp>
        <p:sp>
          <p:nvSpPr>
            <p:cNvPr id="26" name="TextBox 25"/>
            <p:cNvSpPr txBox="1"/>
            <p:nvPr/>
          </p:nvSpPr>
          <p:spPr>
            <a:xfrm>
              <a:off x="1539420" y="1601536"/>
              <a:ext cx="808235" cy="246221"/>
            </a:xfrm>
            <a:prstGeom prst="rect">
              <a:avLst/>
            </a:prstGeom>
            <a:noFill/>
          </p:spPr>
          <p:txBody>
            <a:bodyPr wrap="none" rtlCol="0">
              <a:spAutoFit/>
            </a:bodyPr>
            <a:lstStyle/>
            <a:p>
              <a:r>
                <a:rPr lang="en-US" sz="1000" dirty="0"/>
                <a:t>Restaurant</a:t>
              </a:r>
            </a:p>
          </p:txBody>
        </p:sp>
        <p:sp>
          <p:nvSpPr>
            <p:cNvPr id="27" name="TextBox 26"/>
            <p:cNvSpPr txBox="1"/>
            <p:nvPr/>
          </p:nvSpPr>
          <p:spPr>
            <a:xfrm>
              <a:off x="1530817" y="1840066"/>
              <a:ext cx="808235" cy="246221"/>
            </a:xfrm>
            <a:prstGeom prst="rect">
              <a:avLst/>
            </a:prstGeom>
            <a:noFill/>
          </p:spPr>
          <p:txBody>
            <a:bodyPr wrap="none" rtlCol="0">
              <a:spAutoFit/>
            </a:bodyPr>
            <a:lstStyle/>
            <a:p>
              <a:r>
                <a:rPr lang="en-US" sz="1000" dirty="0"/>
                <a:t>Restaurant</a:t>
              </a:r>
            </a:p>
          </p:txBody>
        </p:sp>
        <p:sp>
          <p:nvSpPr>
            <p:cNvPr id="28" name="TextBox 27"/>
            <p:cNvSpPr txBox="1"/>
            <p:nvPr/>
          </p:nvSpPr>
          <p:spPr>
            <a:xfrm>
              <a:off x="1539419" y="2079760"/>
              <a:ext cx="808235" cy="246221"/>
            </a:xfrm>
            <a:prstGeom prst="rect">
              <a:avLst/>
            </a:prstGeom>
            <a:noFill/>
          </p:spPr>
          <p:txBody>
            <a:bodyPr wrap="none" rtlCol="0">
              <a:spAutoFit/>
            </a:bodyPr>
            <a:lstStyle/>
            <a:p>
              <a:r>
                <a:rPr lang="en-US" sz="1000" dirty="0"/>
                <a:t>Restaurant</a:t>
              </a:r>
            </a:p>
          </p:txBody>
        </p:sp>
        <p:sp>
          <p:nvSpPr>
            <p:cNvPr id="29" name="TextBox 28"/>
            <p:cNvSpPr txBox="1"/>
            <p:nvPr/>
          </p:nvSpPr>
          <p:spPr>
            <a:xfrm>
              <a:off x="1528971" y="2309384"/>
              <a:ext cx="808235" cy="246221"/>
            </a:xfrm>
            <a:prstGeom prst="rect">
              <a:avLst/>
            </a:prstGeom>
            <a:noFill/>
          </p:spPr>
          <p:txBody>
            <a:bodyPr wrap="none" rtlCol="0">
              <a:spAutoFit/>
            </a:bodyPr>
            <a:lstStyle/>
            <a:p>
              <a:r>
                <a:rPr lang="en-US" sz="1000" dirty="0"/>
                <a:t>Restaurant</a:t>
              </a:r>
            </a:p>
          </p:txBody>
        </p:sp>
        <p:sp>
          <p:nvSpPr>
            <p:cNvPr id="30" name="Rectangle 29"/>
            <p:cNvSpPr/>
            <p:nvPr/>
          </p:nvSpPr>
          <p:spPr>
            <a:xfrm>
              <a:off x="2895600" y="1078066"/>
              <a:ext cx="2057400" cy="1524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p:cNvSpPr txBox="1"/>
            <p:nvPr/>
          </p:nvSpPr>
          <p:spPr>
            <a:xfrm>
              <a:off x="3344493" y="697066"/>
              <a:ext cx="1107288" cy="304482"/>
            </a:xfrm>
            <a:prstGeom prst="rect">
              <a:avLst/>
            </a:prstGeom>
            <a:noFill/>
          </p:spPr>
          <p:txBody>
            <a:bodyPr wrap="none" rtlCol="0">
              <a:spAutoFit/>
            </a:bodyPr>
            <a:lstStyle/>
            <a:p>
              <a:r>
                <a:rPr lang="en-US" dirty="0"/>
                <a:t>Tucson, AZ</a:t>
              </a:r>
            </a:p>
          </p:txBody>
        </p:sp>
        <p:cxnSp>
          <p:nvCxnSpPr>
            <p:cNvPr id="32" name="Straight Connector 31"/>
            <p:cNvCxnSpPr>
              <a:stCxn id="30" idx="0"/>
              <a:endCxn id="30" idx="2"/>
            </p:cNvCxnSpPr>
            <p:nvPr/>
          </p:nvCxnSpPr>
          <p:spPr>
            <a:xfrm>
              <a:off x="3924300" y="1078066"/>
              <a:ext cx="0" cy="1524000"/>
            </a:xfrm>
            <a:prstGeom prst="line">
              <a:avLst/>
            </a:prstGeom>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3133272" y="1137998"/>
              <a:ext cx="553357" cy="246221"/>
            </a:xfrm>
            <a:prstGeom prst="rect">
              <a:avLst/>
            </a:prstGeom>
            <a:noFill/>
          </p:spPr>
          <p:txBody>
            <a:bodyPr wrap="none" rtlCol="0">
              <a:spAutoFit/>
            </a:bodyPr>
            <a:lstStyle/>
            <a:p>
              <a:r>
                <a:rPr lang="en-US" sz="1000" b="1" dirty="0"/>
                <a:t>Italian</a:t>
              </a:r>
            </a:p>
          </p:txBody>
        </p:sp>
        <p:sp>
          <p:nvSpPr>
            <p:cNvPr id="34" name="TextBox 33"/>
            <p:cNvSpPr txBox="1"/>
            <p:nvPr/>
          </p:nvSpPr>
          <p:spPr>
            <a:xfrm>
              <a:off x="4069049" y="1132354"/>
              <a:ext cx="688009" cy="246221"/>
            </a:xfrm>
            <a:prstGeom prst="rect">
              <a:avLst/>
            </a:prstGeom>
            <a:noFill/>
          </p:spPr>
          <p:txBody>
            <a:bodyPr wrap="none" rtlCol="0">
              <a:spAutoFit/>
            </a:bodyPr>
            <a:lstStyle/>
            <a:p>
              <a:r>
                <a:rPr lang="en-US" sz="1000" b="1" dirty="0"/>
                <a:t>Mexican</a:t>
              </a:r>
            </a:p>
          </p:txBody>
        </p:sp>
        <p:sp>
          <p:nvSpPr>
            <p:cNvPr id="35" name="TextBox 34"/>
            <p:cNvSpPr txBox="1"/>
            <p:nvPr/>
          </p:nvSpPr>
          <p:spPr>
            <a:xfrm>
              <a:off x="2997229" y="1390088"/>
              <a:ext cx="808235" cy="246221"/>
            </a:xfrm>
            <a:prstGeom prst="rect">
              <a:avLst/>
            </a:prstGeom>
            <a:noFill/>
          </p:spPr>
          <p:txBody>
            <a:bodyPr wrap="none" rtlCol="0">
              <a:spAutoFit/>
            </a:bodyPr>
            <a:lstStyle/>
            <a:p>
              <a:r>
                <a:rPr lang="en-US" sz="1000" dirty="0"/>
                <a:t>Restaurant</a:t>
              </a:r>
            </a:p>
          </p:txBody>
        </p:sp>
        <p:sp>
          <p:nvSpPr>
            <p:cNvPr id="36" name="TextBox 35"/>
            <p:cNvSpPr txBox="1"/>
            <p:nvPr/>
          </p:nvSpPr>
          <p:spPr>
            <a:xfrm>
              <a:off x="3005832" y="1620876"/>
              <a:ext cx="808235" cy="246221"/>
            </a:xfrm>
            <a:prstGeom prst="rect">
              <a:avLst/>
            </a:prstGeom>
            <a:noFill/>
          </p:spPr>
          <p:txBody>
            <a:bodyPr wrap="none" rtlCol="0">
              <a:spAutoFit/>
            </a:bodyPr>
            <a:lstStyle/>
            <a:p>
              <a:r>
                <a:rPr lang="en-US" sz="1000" dirty="0"/>
                <a:t>Restaurant</a:t>
              </a:r>
            </a:p>
          </p:txBody>
        </p:sp>
        <p:sp>
          <p:nvSpPr>
            <p:cNvPr id="37" name="TextBox 36"/>
            <p:cNvSpPr txBox="1"/>
            <p:nvPr/>
          </p:nvSpPr>
          <p:spPr>
            <a:xfrm>
              <a:off x="2997229" y="1859406"/>
              <a:ext cx="808235" cy="246221"/>
            </a:xfrm>
            <a:prstGeom prst="rect">
              <a:avLst/>
            </a:prstGeom>
            <a:noFill/>
          </p:spPr>
          <p:txBody>
            <a:bodyPr wrap="none" rtlCol="0">
              <a:spAutoFit/>
            </a:bodyPr>
            <a:lstStyle/>
            <a:p>
              <a:r>
                <a:rPr lang="en-US" sz="1000" dirty="0"/>
                <a:t>Restaurant</a:t>
              </a:r>
            </a:p>
          </p:txBody>
        </p:sp>
        <p:sp>
          <p:nvSpPr>
            <p:cNvPr id="38" name="TextBox 37"/>
            <p:cNvSpPr txBox="1"/>
            <p:nvPr/>
          </p:nvSpPr>
          <p:spPr>
            <a:xfrm>
              <a:off x="3005831" y="2099100"/>
              <a:ext cx="808235" cy="246221"/>
            </a:xfrm>
            <a:prstGeom prst="rect">
              <a:avLst/>
            </a:prstGeom>
            <a:noFill/>
          </p:spPr>
          <p:txBody>
            <a:bodyPr wrap="none" rtlCol="0">
              <a:spAutoFit/>
            </a:bodyPr>
            <a:lstStyle/>
            <a:p>
              <a:r>
                <a:rPr lang="en-US" sz="1000" dirty="0"/>
                <a:t>Restaurant</a:t>
              </a:r>
            </a:p>
          </p:txBody>
        </p:sp>
        <p:sp>
          <p:nvSpPr>
            <p:cNvPr id="39" name="TextBox 38"/>
            <p:cNvSpPr txBox="1"/>
            <p:nvPr/>
          </p:nvSpPr>
          <p:spPr>
            <a:xfrm>
              <a:off x="2995383" y="2328724"/>
              <a:ext cx="808235" cy="246221"/>
            </a:xfrm>
            <a:prstGeom prst="rect">
              <a:avLst/>
            </a:prstGeom>
            <a:noFill/>
          </p:spPr>
          <p:txBody>
            <a:bodyPr wrap="none" rtlCol="0">
              <a:spAutoFit/>
            </a:bodyPr>
            <a:lstStyle/>
            <a:p>
              <a:r>
                <a:rPr lang="en-US" sz="1000" dirty="0"/>
                <a:t>Restaurant</a:t>
              </a:r>
            </a:p>
          </p:txBody>
        </p:sp>
        <p:sp>
          <p:nvSpPr>
            <p:cNvPr id="40" name="TextBox 39"/>
            <p:cNvSpPr txBox="1"/>
            <p:nvPr/>
          </p:nvSpPr>
          <p:spPr>
            <a:xfrm>
              <a:off x="4034531" y="1382014"/>
              <a:ext cx="808235" cy="246221"/>
            </a:xfrm>
            <a:prstGeom prst="rect">
              <a:avLst/>
            </a:prstGeom>
            <a:noFill/>
          </p:spPr>
          <p:txBody>
            <a:bodyPr wrap="none" rtlCol="0">
              <a:spAutoFit/>
            </a:bodyPr>
            <a:lstStyle/>
            <a:p>
              <a:r>
                <a:rPr lang="en-US" sz="1000" dirty="0"/>
                <a:t>Restaurant</a:t>
              </a:r>
            </a:p>
          </p:txBody>
        </p:sp>
        <p:sp>
          <p:nvSpPr>
            <p:cNvPr id="41" name="TextBox 40"/>
            <p:cNvSpPr txBox="1"/>
            <p:nvPr/>
          </p:nvSpPr>
          <p:spPr>
            <a:xfrm>
              <a:off x="4043134" y="1612802"/>
              <a:ext cx="808235" cy="246221"/>
            </a:xfrm>
            <a:prstGeom prst="rect">
              <a:avLst/>
            </a:prstGeom>
            <a:noFill/>
          </p:spPr>
          <p:txBody>
            <a:bodyPr wrap="none" rtlCol="0">
              <a:spAutoFit/>
            </a:bodyPr>
            <a:lstStyle/>
            <a:p>
              <a:r>
                <a:rPr lang="en-US" sz="1000" dirty="0"/>
                <a:t>Restaurant</a:t>
              </a:r>
            </a:p>
          </p:txBody>
        </p:sp>
        <p:sp>
          <p:nvSpPr>
            <p:cNvPr id="42" name="TextBox 41"/>
            <p:cNvSpPr txBox="1"/>
            <p:nvPr/>
          </p:nvSpPr>
          <p:spPr>
            <a:xfrm>
              <a:off x="4034531" y="1851332"/>
              <a:ext cx="808235" cy="246221"/>
            </a:xfrm>
            <a:prstGeom prst="rect">
              <a:avLst/>
            </a:prstGeom>
            <a:noFill/>
          </p:spPr>
          <p:txBody>
            <a:bodyPr wrap="none" rtlCol="0">
              <a:spAutoFit/>
            </a:bodyPr>
            <a:lstStyle/>
            <a:p>
              <a:r>
                <a:rPr lang="en-US" sz="1000" dirty="0"/>
                <a:t>Restaurant</a:t>
              </a:r>
            </a:p>
          </p:txBody>
        </p:sp>
        <p:sp>
          <p:nvSpPr>
            <p:cNvPr id="43" name="TextBox 42"/>
            <p:cNvSpPr txBox="1"/>
            <p:nvPr/>
          </p:nvSpPr>
          <p:spPr>
            <a:xfrm>
              <a:off x="4043133" y="2091026"/>
              <a:ext cx="808235" cy="246221"/>
            </a:xfrm>
            <a:prstGeom prst="rect">
              <a:avLst/>
            </a:prstGeom>
            <a:noFill/>
          </p:spPr>
          <p:txBody>
            <a:bodyPr wrap="none" rtlCol="0">
              <a:spAutoFit/>
            </a:bodyPr>
            <a:lstStyle/>
            <a:p>
              <a:r>
                <a:rPr lang="en-US" sz="1000" dirty="0"/>
                <a:t>Restaurant</a:t>
              </a:r>
            </a:p>
          </p:txBody>
        </p:sp>
        <p:sp>
          <p:nvSpPr>
            <p:cNvPr id="44" name="TextBox 43"/>
            <p:cNvSpPr txBox="1"/>
            <p:nvPr/>
          </p:nvSpPr>
          <p:spPr>
            <a:xfrm>
              <a:off x="4032685" y="2320650"/>
              <a:ext cx="808235" cy="246221"/>
            </a:xfrm>
            <a:prstGeom prst="rect">
              <a:avLst/>
            </a:prstGeom>
            <a:noFill/>
          </p:spPr>
          <p:txBody>
            <a:bodyPr wrap="none" rtlCol="0">
              <a:spAutoFit/>
            </a:bodyPr>
            <a:lstStyle/>
            <a:p>
              <a:r>
                <a:rPr lang="en-US" sz="1000" dirty="0"/>
                <a:t>Restaurant</a:t>
              </a:r>
            </a:p>
          </p:txBody>
        </p:sp>
        <p:sp>
          <p:nvSpPr>
            <p:cNvPr id="45" name="Rectangle 44"/>
            <p:cNvSpPr/>
            <p:nvPr/>
          </p:nvSpPr>
          <p:spPr>
            <a:xfrm>
              <a:off x="5410200" y="1066800"/>
              <a:ext cx="2057400" cy="1524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p:cNvSpPr txBox="1"/>
            <p:nvPr/>
          </p:nvSpPr>
          <p:spPr>
            <a:xfrm>
              <a:off x="5673836" y="685800"/>
              <a:ext cx="1530125" cy="304482"/>
            </a:xfrm>
            <a:prstGeom prst="rect">
              <a:avLst/>
            </a:prstGeom>
            <a:noFill/>
          </p:spPr>
          <p:txBody>
            <a:bodyPr wrap="none" rtlCol="0">
              <a:spAutoFit/>
            </a:bodyPr>
            <a:lstStyle/>
            <a:p>
              <a:r>
                <a:rPr lang="en-US" dirty="0"/>
                <a:t>Washington, DC</a:t>
              </a:r>
            </a:p>
          </p:txBody>
        </p:sp>
        <p:cxnSp>
          <p:nvCxnSpPr>
            <p:cNvPr id="47" name="Straight Connector 46"/>
            <p:cNvCxnSpPr>
              <a:stCxn id="45" idx="0"/>
              <a:endCxn id="45" idx="2"/>
            </p:cNvCxnSpPr>
            <p:nvPr/>
          </p:nvCxnSpPr>
          <p:spPr>
            <a:xfrm>
              <a:off x="6438900" y="1066800"/>
              <a:ext cx="0" cy="1524000"/>
            </a:xfrm>
            <a:prstGeom prst="line">
              <a:avLst/>
            </a:prstGeom>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5647872" y="1126732"/>
              <a:ext cx="553357" cy="246221"/>
            </a:xfrm>
            <a:prstGeom prst="rect">
              <a:avLst/>
            </a:prstGeom>
            <a:noFill/>
          </p:spPr>
          <p:txBody>
            <a:bodyPr wrap="none" rtlCol="0">
              <a:spAutoFit/>
            </a:bodyPr>
            <a:lstStyle/>
            <a:p>
              <a:r>
                <a:rPr lang="en-US" sz="1000" b="1" dirty="0"/>
                <a:t>Italian</a:t>
              </a:r>
            </a:p>
          </p:txBody>
        </p:sp>
        <p:sp>
          <p:nvSpPr>
            <p:cNvPr id="49" name="TextBox 48"/>
            <p:cNvSpPr txBox="1"/>
            <p:nvPr/>
          </p:nvSpPr>
          <p:spPr>
            <a:xfrm>
              <a:off x="6583649" y="1121088"/>
              <a:ext cx="688009" cy="246221"/>
            </a:xfrm>
            <a:prstGeom prst="rect">
              <a:avLst/>
            </a:prstGeom>
            <a:noFill/>
          </p:spPr>
          <p:txBody>
            <a:bodyPr wrap="none" rtlCol="0">
              <a:spAutoFit/>
            </a:bodyPr>
            <a:lstStyle/>
            <a:p>
              <a:r>
                <a:rPr lang="en-US" sz="1000" b="1" dirty="0"/>
                <a:t>Mexican</a:t>
              </a:r>
            </a:p>
          </p:txBody>
        </p:sp>
        <p:sp>
          <p:nvSpPr>
            <p:cNvPr id="50" name="TextBox 49"/>
            <p:cNvSpPr txBox="1"/>
            <p:nvPr/>
          </p:nvSpPr>
          <p:spPr>
            <a:xfrm>
              <a:off x="5511829" y="1378822"/>
              <a:ext cx="808235" cy="246221"/>
            </a:xfrm>
            <a:prstGeom prst="rect">
              <a:avLst/>
            </a:prstGeom>
            <a:noFill/>
          </p:spPr>
          <p:txBody>
            <a:bodyPr wrap="none" rtlCol="0">
              <a:spAutoFit/>
            </a:bodyPr>
            <a:lstStyle/>
            <a:p>
              <a:r>
                <a:rPr lang="en-US" sz="1000" dirty="0"/>
                <a:t>Restaurant</a:t>
              </a:r>
            </a:p>
          </p:txBody>
        </p:sp>
        <p:sp>
          <p:nvSpPr>
            <p:cNvPr id="51" name="TextBox 50"/>
            <p:cNvSpPr txBox="1"/>
            <p:nvPr/>
          </p:nvSpPr>
          <p:spPr>
            <a:xfrm>
              <a:off x="5520432" y="1609610"/>
              <a:ext cx="808235" cy="246221"/>
            </a:xfrm>
            <a:prstGeom prst="rect">
              <a:avLst/>
            </a:prstGeom>
            <a:noFill/>
          </p:spPr>
          <p:txBody>
            <a:bodyPr wrap="none" rtlCol="0">
              <a:spAutoFit/>
            </a:bodyPr>
            <a:lstStyle/>
            <a:p>
              <a:r>
                <a:rPr lang="en-US" sz="1000" dirty="0"/>
                <a:t>Restaurant</a:t>
              </a:r>
            </a:p>
          </p:txBody>
        </p:sp>
        <p:sp>
          <p:nvSpPr>
            <p:cNvPr id="52" name="TextBox 51"/>
            <p:cNvSpPr txBox="1"/>
            <p:nvPr/>
          </p:nvSpPr>
          <p:spPr>
            <a:xfrm>
              <a:off x="5511829" y="1848140"/>
              <a:ext cx="808235" cy="246221"/>
            </a:xfrm>
            <a:prstGeom prst="rect">
              <a:avLst/>
            </a:prstGeom>
            <a:noFill/>
          </p:spPr>
          <p:txBody>
            <a:bodyPr wrap="none" rtlCol="0">
              <a:spAutoFit/>
            </a:bodyPr>
            <a:lstStyle/>
            <a:p>
              <a:r>
                <a:rPr lang="en-US" sz="1000" dirty="0"/>
                <a:t>Restaurant</a:t>
              </a:r>
            </a:p>
          </p:txBody>
        </p:sp>
        <p:sp>
          <p:nvSpPr>
            <p:cNvPr id="53" name="TextBox 52"/>
            <p:cNvSpPr txBox="1"/>
            <p:nvPr/>
          </p:nvSpPr>
          <p:spPr>
            <a:xfrm>
              <a:off x="5520431" y="2087834"/>
              <a:ext cx="808235" cy="246221"/>
            </a:xfrm>
            <a:prstGeom prst="rect">
              <a:avLst/>
            </a:prstGeom>
            <a:noFill/>
          </p:spPr>
          <p:txBody>
            <a:bodyPr wrap="none" rtlCol="0">
              <a:spAutoFit/>
            </a:bodyPr>
            <a:lstStyle/>
            <a:p>
              <a:r>
                <a:rPr lang="en-US" sz="1000" dirty="0"/>
                <a:t>Restaurant</a:t>
              </a:r>
            </a:p>
          </p:txBody>
        </p:sp>
        <p:sp>
          <p:nvSpPr>
            <p:cNvPr id="54" name="TextBox 53"/>
            <p:cNvSpPr txBox="1"/>
            <p:nvPr/>
          </p:nvSpPr>
          <p:spPr>
            <a:xfrm>
              <a:off x="5509983" y="2317458"/>
              <a:ext cx="808235" cy="246221"/>
            </a:xfrm>
            <a:prstGeom prst="rect">
              <a:avLst/>
            </a:prstGeom>
            <a:noFill/>
          </p:spPr>
          <p:txBody>
            <a:bodyPr wrap="none" rtlCol="0">
              <a:spAutoFit/>
            </a:bodyPr>
            <a:lstStyle/>
            <a:p>
              <a:r>
                <a:rPr lang="en-US" sz="1000" dirty="0"/>
                <a:t>Restaurant</a:t>
              </a:r>
            </a:p>
          </p:txBody>
        </p:sp>
        <p:sp>
          <p:nvSpPr>
            <p:cNvPr id="55" name="TextBox 54"/>
            <p:cNvSpPr txBox="1"/>
            <p:nvPr/>
          </p:nvSpPr>
          <p:spPr>
            <a:xfrm>
              <a:off x="6549131" y="1370748"/>
              <a:ext cx="808235" cy="246221"/>
            </a:xfrm>
            <a:prstGeom prst="rect">
              <a:avLst/>
            </a:prstGeom>
            <a:noFill/>
          </p:spPr>
          <p:txBody>
            <a:bodyPr wrap="none" rtlCol="0">
              <a:spAutoFit/>
            </a:bodyPr>
            <a:lstStyle/>
            <a:p>
              <a:r>
                <a:rPr lang="en-US" sz="1000" dirty="0"/>
                <a:t>Restaurant</a:t>
              </a:r>
            </a:p>
          </p:txBody>
        </p:sp>
        <p:sp>
          <p:nvSpPr>
            <p:cNvPr id="56" name="TextBox 55"/>
            <p:cNvSpPr txBox="1"/>
            <p:nvPr/>
          </p:nvSpPr>
          <p:spPr>
            <a:xfrm>
              <a:off x="6557734" y="1601536"/>
              <a:ext cx="808235" cy="246221"/>
            </a:xfrm>
            <a:prstGeom prst="rect">
              <a:avLst/>
            </a:prstGeom>
            <a:noFill/>
          </p:spPr>
          <p:txBody>
            <a:bodyPr wrap="none" rtlCol="0">
              <a:spAutoFit/>
            </a:bodyPr>
            <a:lstStyle/>
            <a:p>
              <a:r>
                <a:rPr lang="en-US" sz="1000" dirty="0"/>
                <a:t>Restaurant</a:t>
              </a:r>
            </a:p>
          </p:txBody>
        </p:sp>
        <p:sp>
          <p:nvSpPr>
            <p:cNvPr id="57" name="TextBox 56"/>
            <p:cNvSpPr txBox="1"/>
            <p:nvPr/>
          </p:nvSpPr>
          <p:spPr>
            <a:xfrm>
              <a:off x="6549131" y="1840066"/>
              <a:ext cx="808235" cy="246221"/>
            </a:xfrm>
            <a:prstGeom prst="rect">
              <a:avLst/>
            </a:prstGeom>
            <a:noFill/>
          </p:spPr>
          <p:txBody>
            <a:bodyPr wrap="none" rtlCol="0">
              <a:spAutoFit/>
            </a:bodyPr>
            <a:lstStyle/>
            <a:p>
              <a:r>
                <a:rPr lang="en-US" sz="1000" dirty="0"/>
                <a:t>Restaurant</a:t>
              </a:r>
            </a:p>
          </p:txBody>
        </p:sp>
        <p:sp>
          <p:nvSpPr>
            <p:cNvPr id="58" name="TextBox 57"/>
            <p:cNvSpPr txBox="1"/>
            <p:nvPr/>
          </p:nvSpPr>
          <p:spPr>
            <a:xfrm>
              <a:off x="6557733" y="2079760"/>
              <a:ext cx="808235" cy="246221"/>
            </a:xfrm>
            <a:prstGeom prst="rect">
              <a:avLst/>
            </a:prstGeom>
            <a:noFill/>
          </p:spPr>
          <p:txBody>
            <a:bodyPr wrap="none" rtlCol="0">
              <a:spAutoFit/>
            </a:bodyPr>
            <a:lstStyle/>
            <a:p>
              <a:r>
                <a:rPr lang="en-US" sz="1000" dirty="0"/>
                <a:t>Restaurant</a:t>
              </a:r>
            </a:p>
          </p:txBody>
        </p:sp>
        <p:sp>
          <p:nvSpPr>
            <p:cNvPr id="59" name="TextBox 58"/>
            <p:cNvSpPr txBox="1"/>
            <p:nvPr/>
          </p:nvSpPr>
          <p:spPr>
            <a:xfrm>
              <a:off x="6547285" y="2309384"/>
              <a:ext cx="808235" cy="246221"/>
            </a:xfrm>
            <a:prstGeom prst="rect">
              <a:avLst/>
            </a:prstGeom>
            <a:noFill/>
          </p:spPr>
          <p:txBody>
            <a:bodyPr wrap="none" rtlCol="0">
              <a:spAutoFit/>
            </a:bodyPr>
            <a:lstStyle/>
            <a:p>
              <a:r>
                <a:rPr lang="en-US" sz="1000" dirty="0"/>
                <a:t>Restaurant</a:t>
              </a:r>
            </a:p>
          </p:txBody>
        </p:sp>
        <p:sp>
          <p:nvSpPr>
            <p:cNvPr id="60" name="Rectangle 59"/>
            <p:cNvSpPr/>
            <p:nvPr/>
          </p:nvSpPr>
          <p:spPr>
            <a:xfrm>
              <a:off x="402334" y="3182290"/>
              <a:ext cx="2057400" cy="1524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TextBox 60"/>
            <p:cNvSpPr txBox="1"/>
            <p:nvPr/>
          </p:nvSpPr>
          <p:spPr>
            <a:xfrm>
              <a:off x="851227" y="2801290"/>
              <a:ext cx="1146034" cy="304482"/>
            </a:xfrm>
            <a:prstGeom prst="rect">
              <a:avLst/>
            </a:prstGeom>
            <a:noFill/>
          </p:spPr>
          <p:txBody>
            <a:bodyPr wrap="none" rtlCol="0">
              <a:spAutoFit/>
            </a:bodyPr>
            <a:lstStyle/>
            <a:p>
              <a:r>
                <a:rPr lang="en-US" dirty="0"/>
                <a:t>Omaha, NE</a:t>
              </a:r>
            </a:p>
          </p:txBody>
        </p:sp>
        <p:cxnSp>
          <p:nvCxnSpPr>
            <p:cNvPr id="62" name="Straight Connector 61"/>
            <p:cNvCxnSpPr>
              <a:stCxn id="60" idx="0"/>
              <a:endCxn id="60" idx="2"/>
            </p:cNvCxnSpPr>
            <p:nvPr/>
          </p:nvCxnSpPr>
          <p:spPr>
            <a:xfrm>
              <a:off x="1431034" y="3182290"/>
              <a:ext cx="0" cy="1524000"/>
            </a:xfrm>
            <a:prstGeom prst="line">
              <a:avLst/>
            </a:prstGeom>
          </p:spPr>
          <p:style>
            <a:lnRef idx="1">
              <a:schemeClr val="accent1"/>
            </a:lnRef>
            <a:fillRef idx="0">
              <a:schemeClr val="accent1"/>
            </a:fillRef>
            <a:effectRef idx="0">
              <a:schemeClr val="accent1"/>
            </a:effectRef>
            <a:fontRef idx="minor">
              <a:schemeClr val="tx1"/>
            </a:fontRef>
          </p:style>
        </p:cxnSp>
        <p:sp>
          <p:nvSpPr>
            <p:cNvPr id="63" name="TextBox 62"/>
            <p:cNvSpPr txBox="1"/>
            <p:nvPr/>
          </p:nvSpPr>
          <p:spPr>
            <a:xfrm>
              <a:off x="640006" y="3242222"/>
              <a:ext cx="553357" cy="246221"/>
            </a:xfrm>
            <a:prstGeom prst="rect">
              <a:avLst/>
            </a:prstGeom>
            <a:noFill/>
          </p:spPr>
          <p:txBody>
            <a:bodyPr wrap="none" rtlCol="0">
              <a:spAutoFit/>
            </a:bodyPr>
            <a:lstStyle/>
            <a:p>
              <a:r>
                <a:rPr lang="en-US" sz="1000" b="1" dirty="0"/>
                <a:t>Italian</a:t>
              </a:r>
            </a:p>
          </p:txBody>
        </p:sp>
        <p:sp>
          <p:nvSpPr>
            <p:cNvPr id="64" name="TextBox 63"/>
            <p:cNvSpPr txBox="1"/>
            <p:nvPr/>
          </p:nvSpPr>
          <p:spPr>
            <a:xfrm>
              <a:off x="1575783" y="3236578"/>
              <a:ext cx="688009" cy="246221"/>
            </a:xfrm>
            <a:prstGeom prst="rect">
              <a:avLst/>
            </a:prstGeom>
            <a:noFill/>
          </p:spPr>
          <p:txBody>
            <a:bodyPr wrap="none" rtlCol="0">
              <a:spAutoFit/>
            </a:bodyPr>
            <a:lstStyle/>
            <a:p>
              <a:r>
                <a:rPr lang="en-US" sz="1000" b="1" dirty="0"/>
                <a:t>Mexican</a:t>
              </a:r>
            </a:p>
          </p:txBody>
        </p:sp>
        <p:sp>
          <p:nvSpPr>
            <p:cNvPr id="65" name="TextBox 64"/>
            <p:cNvSpPr txBox="1"/>
            <p:nvPr/>
          </p:nvSpPr>
          <p:spPr>
            <a:xfrm>
              <a:off x="503963" y="3494312"/>
              <a:ext cx="808235" cy="246221"/>
            </a:xfrm>
            <a:prstGeom prst="rect">
              <a:avLst/>
            </a:prstGeom>
            <a:noFill/>
          </p:spPr>
          <p:txBody>
            <a:bodyPr wrap="none" rtlCol="0">
              <a:spAutoFit/>
            </a:bodyPr>
            <a:lstStyle/>
            <a:p>
              <a:r>
                <a:rPr lang="en-US" sz="1000" dirty="0"/>
                <a:t>Restaurant</a:t>
              </a:r>
            </a:p>
          </p:txBody>
        </p:sp>
        <p:sp>
          <p:nvSpPr>
            <p:cNvPr id="66" name="TextBox 65"/>
            <p:cNvSpPr txBox="1"/>
            <p:nvPr/>
          </p:nvSpPr>
          <p:spPr>
            <a:xfrm>
              <a:off x="512566" y="3725100"/>
              <a:ext cx="808235" cy="246221"/>
            </a:xfrm>
            <a:prstGeom prst="rect">
              <a:avLst/>
            </a:prstGeom>
            <a:noFill/>
          </p:spPr>
          <p:txBody>
            <a:bodyPr wrap="none" rtlCol="0">
              <a:spAutoFit/>
            </a:bodyPr>
            <a:lstStyle/>
            <a:p>
              <a:r>
                <a:rPr lang="en-US" sz="1000" dirty="0"/>
                <a:t>Restaurant</a:t>
              </a:r>
            </a:p>
          </p:txBody>
        </p:sp>
        <p:sp>
          <p:nvSpPr>
            <p:cNvPr id="67" name="TextBox 66"/>
            <p:cNvSpPr txBox="1"/>
            <p:nvPr/>
          </p:nvSpPr>
          <p:spPr>
            <a:xfrm>
              <a:off x="503963" y="3963630"/>
              <a:ext cx="808235" cy="246221"/>
            </a:xfrm>
            <a:prstGeom prst="rect">
              <a:avLst/>
            </a:prstGeom>
            <a:noFill/>
          </p:spPr>
          <p:txBody>
            <a:bodyPr wrap="none" rtlCol="0">
              <a:spAutoFit/>
            </a:bodyPr>
            <a:lstStyle/>
            <a:p>
              <a:r>
                <a:rPr lang="en-US" sz="1000" dirty="0"/>
                <a:t>Restaurant</a:t>
              </a:r>
            </a:p>
          </p:txBody>
        </p:sp>
        <p:sp>
          <p:nvSpPr>
            <p:cNvPr id="68" name="TextBox 67"/>
            <p:cNvSpPr txBox="1"/>
            <p:nvPr/>
          </p:nvSpPr>
          <p:spPr>
            <a:xfrm>
              <a:off x="512565" y="4203324"/>
              <a:ext cx="808235" cy="246221"/>
            </a:xfrm>
            <a:prstGeom prst="rect">
              <a:avLst/>
            </a:prstGeom>
            <a:noFill/>
          </p:spPr>
          <p:txBody>
            <a:bodyPr wrap="none" rtlCol="0">
              <a:spAutoFit/>
            </a:bodyPr>
            <a:lstStyle/>
            <a:p>
              <a:r>
                <a:rPr lang="en-US" sz="1000" dirty="0"/>
                <a:t>Restaurant</a:t>
              </a:r>
            </a:p>
          </p:txBody>
        </p:sp>
        <p:sp>
          <p:nvSpPr>
            <p:cNvPr id="69" name="TextBox 68"/>
            <p:cNvSpPr txBox="1"/>
            <p:nvPr/>
          </p:nvSpPr>
          <p:spPr>
            <a:xfrm>
              <a:off x="502117" y="4432948"/>
              <a:ext cx="808235" cy="246221"/>
            </a:xfrm>
            <a:prstGeom prst="rect">
              <a:avLst/>
            </a:prstGeom>
            <a:noFill/>
          </p:spPr>
          <p:txBody>
            <a:bodyPr wrap="none" rtlCol="0">
              <a:spAutoFit/>
            </a:bodyPr>
            <a:lstStyle/>
            <a:p>
              <a:r>
                <a:rPr lang="en-US" sz="1000" dirty="0"/>
                <a:t>Restaurant</a:t>
              </a:r>
            </a:p>
          </p:txBody>
        </p:sp>
        <p:sp>
          <p:nvSpPr>
            <p:cNvPr id="70" name="TextBox 69"/>
            <p:cNvSpPr txBox="1"/>
            <p:nvPr/>
          </p:nvSpPr>
          <p:spPr>
            <a:xfrm>
              <a:off x="1541265" y="3486238"/>
              <a:ext cx="808235" cy="246221"/>
            </a:xfrm>
            <a:prstGeom prst="rect">
              <a:avLst/>
            </a:prstGeom>
            <a:noFill/>
          </p:spPr>
          <p:txBody>
            <a:bodyPr wrap="none" rtlCol="0">
              <a:spAutoFit/>
            </a:bodyPr>
            <a:lstStyle/>
            <a:p>
              <a:r>
                <a:rPr lang="en-US" sz="1000" dirty="0"/>
                <a:t>Restaurant</a:t>
              </a:r>
            </a:p>
          </p:txBody>
        </p:sp>
        <p:sp>
          <p:nvSpPr>
            <p:cNvPr id="71" name="TextBox 70"/>
            <p:cNvSpPr txBox="1"/>
            <p:nvPr/>
          </p:nvSpPr>
          <p:spPr>
            <a:xfrm>
              <a:off x="1549868" y="3717026"/>
              <a:ext cx="808235" cy="246221"/>
            </a:xfrm>
            <a:prstGeom prst="rect">
              <a:avLst/>
            </a:prstGeom>
            <a:noFill/>
          </p:spPr>
          <p:txBody>
            <a:bodyPr wrap="none" rtlCol="0">
              <a:spAutoFit/>
            </a:bodyPr>
            <a:lstStyle/>
            <a:p>
              <a:r>
                <a:rPr lang="en-US" sz="1000" dirty="0"/>
                <a:t>Restaurant</a:t>
              </a:r>
            </a:p>
          </p:txBody>
        </p:sp>
        <p:sp>
          <p:nvSpPr>
            <p:cNvPr id="72" name="TextBox 71"/>
            <p:cNvSpPr txBox="1"/>
            <p:nvPr/>
          </p:nvSpPr>
          <p:spPr>
            <a:xfrm>
              <a:off x="1541265" y="3955556"/>
              <a:ext cx="808235" cy="246221"/>
            </a:xfrm>
            <a:prstGeom prst="rect">
              <a:avLst/>
            </a:prstGeom>
            <a:noFill/>
          </p:spPr>
          <p:txBody>
            <a:bodyPr wrap="none" rtlCol="0">
              <a:spAutoFit/>
            </a:bodyPr>
            <a:lstStyle/>
            <a:p>
              <a:r>
                <a:rPr lang="en-US" sz="1000" dirty="0"/>
                <a:t>Restaurant</a:t>
              </a:r>
            </a:p>
          </p:txBody>
        </p:sp>
        <p:sp>
          <p:nvSpPr>
            <p:cNvPr id="73" name="TextBox 72"/>
            <p:cNvSpPr txBox="1"/>
            <p:nvPr/>
          </p:nvSpPr>
          <p:spPr>
            <a:xfrm>
              <a:off x="1549867" y="4195250"/>
              <a:ext cx="808235" cy="246221"/>
            </a:xfrm>
            <a:prstGeom prst="rect">
              <a:avLst/>
            </a:prstGeom>
            <a:noFill/>
          </p:spPr>
          <p:txBody>
            <a:bodyPr wrap="none" rtlCol="0">
              <a:spAutoFit/>
            </a:bodyPr>
            <a:lstStyle/>
            <a:p>
              <a:r>
                <a:rPr lang="en-US" sz="1000" dirty="0"/>
                <a:t>Restaurant</a:t>
              </a:r>
            </a:p>
          </p:txBody>
        </p:sp>
        <p:sp>
          <p:nvSpPr>
            <p:cNvPr id="74" name="TextBox 73"/>
            <p:cNvSpPr txBox="1"/>
            <p:nvPr/>
          </p:nvSpPr>
          <p:spPr>
            <a:xfrm>
              <a:off x="1539419" y="4424874"/>
              <a:ext cx="808235" cy="246221"/>
            </a:xfrm>
            <a:prstGeom prst="rect">
              <a:avLst/>
            </a:prstGeom>
            <a:noFill/>
          </p:spPr>
          <p:txBody>
            <a:bodyPr wrap="none" rtlCol="0">
              <a:spAutoFit/>
            </a:bodyPr>
            <a:lstStyle/>
            <a:p>
              <a:r>
                <a:rPr lang="en-US" sz="1000" dirty="0"/>
                <a:t>Restaurant</a:t>
              </a:r>
            </a:p>
          </p:txBody>
        </p:sp>
        <p:sp>
          <p:nvSpPr>
            <p:cNvPr id="75" name="Rectangle 74"/>
            <p:cNvSpPr/>
            <p:nvPr/>
          </p:nvSpPr>
          <p:spPr>
            <a:xfrm>
              <a:off x="2891940" y="3147095"/>
              <a:ext cx="2057400" cy="1524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TextBox 75"/>
            <p:cNvSpPr txBox="1"/>
            <p:nvPr/>
          </p:nvSpPr>
          <p:spPr>
            <a:xfrm>
              <a:off x="3229779" y="2771756"/>
              <a:ext cx="1410341" cy="304482"/>
            </a:xfrm>
            <a:prstGeom prst="rect">
              <a:avLst/>
            </a:prstGeom>
            <a:noFill/>
          </p:spPr>
          <p:txBody>
            <a:bodyPr wrap="none" rtlCol="0">
              <a:spAutoFit/>
            </a:bodyPr>
            <a:lstStyle/>
            <a:p>
              <a:r>
                <a:rPr lang="en-US" dirty="0"/>
                <a:t>San Diego, CA</a:t>
              </a:r>
            </a:p>
          </p:txBody>
        </p:sp>
        <p:cxnSp>
          <p:nvCxnSpPr>
            <p:cNvPr id="77" name="Straight Connector 76"/>
            <p:cNvCxnSpPr>
              <a:stCxn id="75" idx="0"/>
              <a:endCxn id="75" idx="2"/>
            </p:cNvCxnSpPr>
            <p:nvPr/>
          </p:nvCxnSpPr>
          <p:spPr>
            <a:xfrm>
              <a:off x="3920640" y="3147095"/>
              <a:ext cx="0" cy="1524000"/>
            </a:xfrm>
            <a:prstGeom prst="line">
              <a:avLst/>
            </a:prstGeom>
          </p:spPr>
          <p:style>
            <a:lnRef idx="1">
              <a:schemeClr val="accent1"/>
            </a:lnRef>
            <a:fillRef idx="0">
              <a:schemeClr val="accent1"/>
            </a:fillRef>
            <a:effectRef idx="0">
              <a:schemeClr val="accent1"/>
            </a:effectRef>
            <a:fontRef idx="minor">
              <a:schemeClr val="tx1"/>
            </a:fontRef>
          </p:style>
        </p:cxnSp>
        <p:sp>
          <p:nvSpPr>
            <p:cNvPr id="78" name="TextBox 77"/>
            <p:cNvSpPr txBox="1"/>
            <p:nvPr/>
          </p:nvSpPr>
          <p:spPr>
            <a:xfrm>
              <a:off x="3129612" y="3207027"/>
              <a:ext cx="553357" cy="246221"/>
            </a:xfrm>
            <a:prstGeom prst="rect">
              <a:avLst/>
            </a:prstGeom>
            <a:noFill/>
          </p:spPr>
          <p:txBody>
            <a:bodyPr wrap="none" rtlCol="0">
              <a:spAutoFit/>
            </a:bodyPr>
            <a:lstStyle/>
            <a:p>
              <a:r>
                <a:rPr lang="en-US" sz="1000" b="1" dirty="0"/>
                <a:t>Italian</a:t>
              </a:r>
            </a:p>
          </p:txBody>
        </p:sp>
        <p:sp>
          <p:nvSpPr>
            <p:cNvPr id="79" name="TextBox 78"/>
            <p:cNvSpPr txBox="1"/>
            <p:nvPr/>
          </p:nvSpPr>
          <p:spPr>
            <a:xfrm>
              <a:off x="4065389" y="3201383"/>
              <a:ext cx="688009" cy="246221"/>
            </a:xfrm>
            <a:prstGeom prst="rect">
              <a:avLst/>
            </a:prstGeom>
            <a:noFill/>
          </p:spPr>
          <p:txBody>
            <a:bodyPr wrap="none" rtlCol="0">
              <a:spAutoFit/>
            </a:bodyPr>
            <a:lstStyle/>
            <a:p>
              <a:r>
                <a:rPr lang="en-US" sz="1000" b="1" dirty="0"/>
                <a:t>Mexican</a:t>
              </a:r>
            </a:p>
          </p:txBody>
        </p:sp>
        <p:sp>
          <p:nvSpPr>
            <p:cNvPr id="80" name="TextBox 79"/>
            <p:cNvSpPr txBox="1"/>
            <p:nvPr/>
          </p:nvSpPr>
          <p:spPr>
            <a:xfrm>
              <a:off x="2993569" y="3459117"/>
              <a:ext cx="808235" cy="246221"/>
            </a:xfrm>
            <a:prstGeom prst="rect">
              <a:avLst/>
            </a:prstGeom>
            <a:noFill/>
          </p:spPr>
          <p:txBody>
            <a:bodyPr wrap="none" rtlCol="0">
              <a:spAutoFit/>
            </a:bodyPr>
            <a:lstStyle/>
            <a:p>
              <a:r>
                <a:rPr lang="en-US" sz="1000" dirty="0"/>
                <a:t>Restaurant</a:t>
              </a:r>
            </a:p>
          </p:txBody>
        </p:sp>
        <p:sp>
          <p:nvSpPr>
            <p:cNvPr id="81" name="TextBox 80"/>
            <p:cNvSpPr txBox="1"/>
            <p:nvPr/>
          </p:nvSpPr>
          <p:spPr>
            <a:xfrm>
              <a:off x="3002172" y="3689905"/>
              <a:ext cx="808235" cy="246221"/>
            </a:xfrm>
            <a:prstGeom prst="rect">
              <a:avLst/>
            </a:prstGeom>
            <a:noFill/>
          </p:spPr>
          <p:txBody>
            <a:bodyPr wrap="none" rtlCol="0">
              <a:spAutoFit/>
            </a:bodyPr>
            <a:lstStyle/>
            <a:p>
              <a:r>
                <a:rPr lang="en-US" sz="1000" dirty="0"/>
                <a:t>Restaurant</a:t>
              </a:r>
            </a:p>
          </p:txBody>
        </p:sp>
        <p:sp>
          <p:nvSpPr>
            <p:cNvPr id="82" name="TextBox 81"/>
            <p:cNvSpPr txBox="1"/>
            <p:nvPr/>
          </p:nvSpPr>
          <p:spPr>
            <a:xfrm>
              <a:off x="2993569" y="3928435"/>
              <a:ext cx="808235" cy="246221"/>
            </a:xfrm>
            <a:prstGeom prst="rect">
              <a:avLst/>
            </a:prstGeom>
            <a:noFill/>
          </p:spPr>
          <p:txBody>
            <a:bodyPr wrap="none" rtlCol="0">
              <a:spAutoFit/>
            </a:bodyPr>
            <a:lstStyle/>
            <a:p>
              <a:r>
                <a:rPr lang="en-US" sz="1000" dirty="0"/>
                <a:t>Restaurant</a:t>
              </a:r>
            </a:p>
          </p:txBody>
        </p:sp>
        <p:sp>
          <p:nvSpPr>
            <p:cNvPr id="83" name="TextBox 82"/>
            <p:cNvSpPr txBox="1"/>
            <p:nvPr/>
          </p:nvSpPr>
          <p:spPr>
            <a:xfrm>
              <a:off x="3002171" y="4168129"/>
              <a:ext cx="808235" cy="246221"/>
            </a:xfrm>
            <a:prstGeom prst="rect">
              <a:avLst/>
            </a:prstGeom>
            <a:noFill/>
          </p:spPr>
          <p:txBody>
            <a:bodyPr wrap="none" rtlCol="0">
              <a:spAutoFit/>
            </a:bodyPr>
            <a:lstStyle/>
            <a:p>
              <a:r>
                <a:rPr lang="en-US" sz="1000" dirty="0"/>
                <a:t>Restaurant</a:t>
              </a:r>
            </a:p>
          </p:txBody>
        </p:sp>
        <p:sp>
          <p:nvSpPr>
            <p:cNvPr id="84" name="TextBox 83"/>
            <p:cNvSpPr txBox="1"/>
            <p:nvPr/>
          </p:nvSpPr>
          <p:spPr>
            <a:xfrm>
              <a:off x="2991723" y="4397753"/>
              <a:ext cx="808235" cy="246221"/>
            </a:xfrm>
            <a:prstGeom prst="rect">
              <a:avLst/>
            </a:prstGeom>
            <a:noFill/>
          </p:spPr>
          <p:txBody>
            <a:bodyPr wrap="none" rtlCol="0">
              <a:spAutoFit/>
            </a:bodyPr>
            <a:lstStyle/>
            <a:p>
              <a:r>
                <a:rPr lang="en-US" sz="1000" dirty="0"/>
                <a:t>Restaurant</a:t>
              </a:r>
            </a:p>
          </p:txBody>
        </p:sp>
        <p:sp>
          <p:nvSpPr>
            <p:cNvPr id="85" name="TextBox 84"/>
            <p:cNvSpPr txBox="1"/>
            <p:nvPr/>
          </p:nvSpPr>
          <p:spPr>
            <a:xfrm>
              <a:off x="4030871" y="3451043"/>
              <a:ext cx="808235" cy="246221"/>
            </a:xfrm>
            <a:prstGeom prst="rect">
              <a:avLst/>
            </a:prstGeom>
            <a:noFill/>
          </p:spPr>
          <p:txBody>
            <a:bodyPr wrap="none" rtlCol="0">
              <a:spAutoFit/>
            </a:bodyPr>
            <a:lstStyle/>
            <a:p>
              <a:r>
                <a:rPr lang="en-US" sz="1000" dirty="0"/>
                <a:t>Restaurant</a:t>
              </a:r>
            </a:p>
          </p:txBody>
        </p:sp>
        <p:sp>
          <p:nvSpPr>
            <p:cNvPr id="86" name="TextBox 85"/>
            <p:cNvSpPr txBox="1"/>
            <p:nvPr/>
          </p:nvSpPr>
          <p:spPr>
            <a:xfrm>
              <a:off x="4039474" y="3681831"/>
              <a:ext cx="808235" cy="246221"/>
            </a:xfrm>
            <a:prstGeom prst="rect">
              <a:avLst/>
            </a:prstGeom>
            <a:noFill/>
          </p:spPr>
          <p:txBody>
            <a:bodyPr wrap="none" rtlCol="0">
              <a:spAutoFit/>
            </a:bodyPr>
            <a:lstStyle/>
            <a:p>
              <a:r>
                <a:rPr lang="en-US" sz="1000" dirty="0"/>
                <a:t>Restaurant</a:t>
              </a:r>
            </a:p>
          </p:txBody>
        </p:sp>
        <p:sp>
          <p:nvSpPr>
            <p:cNvPr id="87" name="TextBox 86"/>
            <p:cNvSpPr txBox="1"/>
            <p:nvPr/>
          </p:nvSpPr>
          <p:spPr>
            <a:xfrm>
              <a:off x="4030871" y="3920361"/>
              <a:ext cx="808235" cy="246221"/>
            </a:xfrm>
            <a:prstGeom prst="rect">
              <a:avLst/>
            </a:prstGeom>
            <a:noFill/>
          </p:spPr>
          <p:txBody>
            <a:bodyPr wrap="none" rtlCol="0">
              <a:spAutoFit/>
            </a:bodyPr>
            <a:lstStyle/>
            <a:p>
              <a:r>
                <a:rPr lang="en-US" sz="1000" dirty="0"/>
                <a:t>Restaurant</a:t>
              </a:r>
            </a:p>
          </p:txBody>
        </p:sp>
        <p:sp>
          <p:nvSpPr>
            <p:cNvPr id="88" name="TextBox 87"/>
            <p:cNvSpPr txBox="1"/>
            <p:nvPr/>
          </p:nvSpPr>
          <p:spPr>
            <a:xfrm>
              <a:off x="4039473" y="4160055"/>
              <a:ext cx="808235" cy="246221"/>
            </a:xfrm>
            <a:prstGeom prst="rect">
              <a:avLst/>
            </a:prstGeom>
            <a:noFill/>
          </p:spPr>
          <p:txBody>
            <a:bodyPr wrap="none" rtlCol="0">
              <a:spAutoFit/>
            </a:bodyPr>
            <a:lstStyle/>
            <a:p>
              <a:r>
                <a:rPr lang="en-US" sz="1000" dirty="0"/>
                <a:t>Restaurant</a:t>
              </a:r>
            </a:p>
          </p:txBody>
        </p:sp>
        <p:sp>
          <p:nvSpPr>
            <p:cNvPr id="89" name="TextBox 88"/>
            <p:cNvSpPr txBox="1"/>
            <p:nvPr/>
          </p:nvSpPr>
          <p:spPr>
            <a:xfrm>
              <a:off x="4029025" y="4389679"/>
              <a:ext cx="808235" cy="246221"/>
            </a:xfrm>
            <a:prstGeom prst="rect">
              <a:avLst/>
            </a:prstGeom>
            <a:noFill/>
          </p:spPr>
          <p:txBody>
            <a:bodyPr wrap="none" rtlCol="0">
              <a:spAutoFit/>
            </a:bodyPr>
            <a:lstStyle/>
            <a:p>
              <a:r>
                <a:rPr lang="en-US" sz="1000" dirty="0"/>
                <a:t>Restaurant</a:t>
              </a:r>
            </a:p>
          </p:txBody>
        </p:sp>
        <p:sp>
          <p:nvSpPr>
            <p:cNvPr id="90" name="Rectangle 89"/>
            <p:cNvSpPr/>
            <p:nvPr/>
          </p:nvSpPr>
          <p:spPr>
            <a:xfrm>
              <a:off x="5410200" y="3169683"/>
              <a:ext cx="2057400" cy="1524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TextBox 90"/>
            <p:cNvSpPr txBox="1"/>
            <p:nvPr/>
          </p:nvSpPr>
          <p:spPr>
            <a:xfrm>
              <a:off x="5859093" y="2788683"/>
              <a:ext cx="1124890" cy="304482"/>
            </a:xfrm>
            <a:prstGeom prst="rect">
              <a:avLst/>
            </a:prstGeom>
            <a:noFill/>
          </p:spPr>
          <p:txBody>
            <a:bodyPr wrap="none" rtlCol="0">
              <a:spAutoFit/>
            </a:bodyPr>
            <a:lstStyle/>
            <a:p>
              <a:r>
                <a:rPr lang="en-US" dirty="0"/>
                <a:t>Atlanta, GA</a:t>
              </a:r>
            </a:p>
          </p:txBody>
        </p:sp>
        <p:cxnSp>
          <p:nvCxnSpPr>
            <p:cNvPr id="92" name="Straight Connector 91"/>
            <p:cNvCxnSpPr>
              <a:stCxn id="90" idx="0"/>
              <a:endCxn id="90" idx="2"/>
            </p:cNvCxnSpPr>
            <p:nvPr/>
          </p:nvCxnSpPr>
          <p:spPr>
            <a:xfrm>
              <a:off x="6438900" y="3169683"/>
              <a:ext cx="0" cy="1524000"/>
            </a:xfrm>
            <a:prstGeom prst="line">
              <a:avLst/>
            </a:prstGeom>
          </p:spPr>
          <p:style>
            <a:lnRef idx="1">
              <a:schemeClr val="accent1"/>
            </a:lnRef>
            <a:fillRef idx="0">
              <a:schemeClr val="accent1"/>
            </a:fillRef>
            <a:effectRef idx="0">
              <a:schemeClr val="accent1"/>
            </a:effectRef>
            <a:fontRef idx="minor">
              <a:schemeClr val="tx1"/>
            </a:fontRef>
          </p:style>
        </p:cxnSp>
        <p:sp>
          <p:nvSpPr>
            <p:cNvPr id="93" name="TextBox 92"/>
            <p:cNvSpPr txBox="1"/>
            <p:nvPr/>
          </p:nvSpPr>
          <p:spPr>
            <a:xfrm>
              <a:off x="5647872" y="3229615"/>
              <a:ext cx="553357" cy="246221"/>
            </a:xfrm>
            <a:prstGeom prst="rect">
              <a:avLst/>
            </a:prstGeom>
            <a:noFill/>
          </p:spPr>
          <p:txBody>
            <a:bodyPr wrap="none" rtlCol="0">
              <a:spAutoFit/>
            </a:bodyPr>
            <a:lstStyle/>
            <a:p>
              <a:r>
                <a:rPr lang="en-US" sz="1000" b="1" dirty="0"/>
                <a:t>Italian</a:t>
              </a:r>
            </a:p>
          </p:txBody>
        </p:sp>
        <p:sp>
          <p:nvSpPr>
            <p:cNvPr id="94" name="TextBox 93"/>
            <p:cNvSpPr txBox="1"/>
            <p:nvPr/>
          </p:nvSpPr>
          <p:spPr>
            <a:xfrm>
              <a:off x="6583649" y="3223971"/>
              <a:ext cx="688009" cy="246221"/>
            </a:xfrm>
            <a:prstGeom prst="rect">
              <a:avLst/>
            </a:prstGeom>
            <a:noFill/>
          </p:spPr>
          <p:txBody>
            <a:bodyPr wrap="none" rtlCol="0">
              <a:spAutoFit/>
            </a:bodyPr>
            <a:lstStyle/>
            <a:p>
              <a:r>
                <a:rPr lang="en-US" sz="1000" b="1" dirty="0"/>
                <a:t>Mexican</a:t>
              </a:r>
            </a:p>
          </p:txBody>
        </p:sp>
        <p:sp>
          <p:nvSpPr>
            <p:cNvPr id="95" name="TextBox 94"/>
            <p:cNvSpPr txBox="1"/>
            <p:nvPr/>
          </p:nvSpPr>
          <p:spPr>
            <a:xfrm>
              <a:off x="5511829" y="3481705"/>
              <a:ext cx="808235" cy="246221"/>
            </a:xfrm>
            <a:prstGeom prst="rect">
              <a:avLst/>
            </a:prstGeom>
            <a:noFill/>
          </p:spPr>
          <p:txBody>
            <a:bodyPr wrap="none" rtlCol="0">
              <a:spAutoFit/>
            </a:bodyPr>
            <a:lstStyle/>
            <a:p>
              <a:r>
                <a:rPr lang="en-US" sz="1000" dirty="0"/>
                <a:t>Restaurant</a:t>
              </a:r>
            </a:p>
          </p:txBody>
        </p:sp>
        <p:sp>
          <p:nvSpPr>
            <p:cNvPr id="96" name="TextBox 95"/>
            <p:cNvSpPr txBox="1"/>
            <p:nvPr/>
          </p:nvSpPr>
          <p:spPr>
            <a:xfrm>
              <a:off x="5520432" y="3712493"/>
              <a:ext cx="808235" cy="246221"/>
            </a:xfrm>
            <a:prstGeom prst="rect">
              <a:avLst/>
            </a:prstGeom>
            <a:noFill/>
          </p:spPr>
          <p:txBody>
            <a:bodyPr wrap="none" rtlCol="0">
              <a:spAutoFit/>
            </a:bodyPr>
            <a:lstStyle/>
            <a:p>
              <a:r>
                <a:rPr lang="en-US" sz="1000" dirty="0"/>
                <a:t>Restaurant</a:t>
              </a:r>
            </a:p>
          </p:txBody>
        </p:sp>
        <p:sp>
          <p:nvSpPr>
            <p:cNvPr id="97" name="TextBox 96"/>
            <p:cNvSpPr txBox="1"/>
            <p:nvPr/>
          </p:nvSpPr>
          <p:spPr>
            <a:xfrm>
              <a:off x="5511829" y="3951023"/>
              <a:ext cx="808235" cy="246221"/>
            </a:xfrm>
            <a:prstGeom prst="rect">
              <a:avLst/>
            </a:prstGeom>
            <a:noFill/>
          </p:spPr>
          <p:txBody>
            <a:bodyPr wrap="none" rtlCol="0">
              <a:spAutoFit/>
            </a:bodyPr>
            <a:lstStyle/>
            <a:p>
              <a:r>
                <a:rPr lang="en-US" sz="1000" dirty="0"/>
                <a:t>Restaurant</a:t>
              </a:r>
            </a:p>
          </p:txBody>
        </p:sp>
        <p:sp>
          <p:nvSpPr>
            <p:cNvPr id="98" name="TextBox 97"/>
            <p:cNvSpPr txBox="1"/>
            <p:nvPr/>
          </p:nvSpPr>
          <p:spPr>
            <a:xfrm>
              <a:off x="5520431" y="4190717"/>
              <a:ext cx="808235" cy="246221"/>
            </a:xfrm>
            <a:prstGeom prst="rect">
              <a:avLst/>
            </a:prstGeom>
            <a:noFill/>
          </p:spPr>
          <p:txBody>
            <a:bodyPr wrap="none" rtlCol="0">
              <a:spAutoFit/>
            </a:bodyPr>
            <a:lstStyle/>
            <a:p>
              <a:r>
                <a:rPr lang="en-US" sz="1000" dirty="0"/>
                <a:t>Restaurant</a:t>
              </a:r>
            </a:p>
          </p:txBody>
        </p:sp>
        <p:sp>
          <p:nvSpPr>
            <p:cNvPr id="99" name="TextBox 98"/>
            <p:cNvSpPr txBox="1"/>
            <p:nvPr/>
          </p:nvSpPr>
          <p:spPr>
            <a:xfrm>
              <a:off x="5509983" y="4420341"/>
              <a:ext cx="808235" cy="246221"/>
            </a:xfrm>
            <a:prstGeom prst="rect">
              <a:avLst/>
            </a:prstGeom>
            <a:noFill/>
          </p:spPr>
          <p:txBody>
            <a:bodyPr wrap="none" rtlCol="0">
              <a:spAutoFit/>
            </a:bodyPr>
            <a:lstStyle/>
            <a:p>
              <a:r>
                <a:rPr lang="en-US" sz="1000" dirty="0"/>
                <a:t>Restaurant</a:t>
              </a:r>
            </a:p>
          </p:txBody>
        </p:sp>
        <p:sp>
          <p:nvSpPr>
            <p:cNvPr id="100" name="TextBox 99"/>
            <p:cNvSpPr txBox="1"/>
            <p:nvPr/>
          </p:nvSpPr>
          <p:spPr>
            <a:xfrm>
              <a:off x="6549131" y="3473631"/>
              <a:ext cx="808235" cy="246221"/>
            </a:xfrm>
            <a:prstGeom prst="rect">
              <a:avLst/>
            </a:prstGeom>
            <a:noFill/>
          </p:spPr>
          <p:txBody>
            <a:bodyPr wrap="none" rtlCol="0">
              <a:spAutoFit/>
            </a:bodyPr>
            <a:lstStyle/>
            <a:p>
              <a:r>
                <a:rPr lang="en-US" sz="1000" dirty="0"/>
                <a:t>Restaurant</a:t>
              </a:r>
            </a:p>
          </p:txBody>
        </p:sp>
        <p:sp>
          <p:nvSpPr>
            <p:cNvPr id="101" name="TextBox 100"/>
            <p:cNvSpPr txBox="1"/>
            <p:nvPr/>
          </p:nvSpPr>
          <p:spPr>
            <a:xfrm>
              <a:off x="6557734" y="3704419"/>
              <a:ext cx="808235" cy="246221"/>
            </a:xfrm>
            <a:prstGeom prst="rect">
              <a:avLst/>
            </a:prstGeom>
            <a:noFill/>
          </p:spPr>
          <p:txBody>
            <a:bodyPr wrap="none" rtlCol="0">
              <a:spAutoFit/>
            </a:bodyPr>
            <a:lstStyle/>
            <a:p>
              <a:r>
                <a:rPr lang="en-US" sz="1000" dirty="0"/>
                <a:t>Restaurant</a:t>
              </a:r>
            </a:p>
          </p:txBody>
        </p:sp>
        <p:sp>
          <p:nvSpPr>
            <p:cNvPr id="102" name="TextBox 101"/>
            <p:cNvSpPr txBox="1"/>
            <p:nvPr/>
          </p:nvSpPr>
          <p:spPr>
            <a:xfrm>
              <a:off x="6549131" y="3942949"/>
              <a:ext cx="808235" cy="246221"/>
            </a:xfrm>
            <a:prstGeom prst="rect">
              <a:avLst/>
            </a:prstGeom>
            <a:noFill/>
          </p:spPr>
          <p:txBody>
            <a:bodyPr wrap="none" rtlCol="0">
              <a:spAutoFit/>
            </a:bodyPr>
            <a:lstStyle/>
            <a:p>
              <a:r>
                <a:rPr lang="en-US" sz="1000" dirty="0"/>
                <a:t>Restaurant</a:t>
              </a:r>
            </a:p>
          </p:txBody>
        </p:sp>
        <p:sp>
          <p:nvSpPr>
            <p:cNvPr id="103" name="TextBox 102"/>
            <p:cNvSpPr txBox="1"/>
            <p:nvPr/>
          </p:nvSpPr>
          <p:spPr>
            <a:xfrm>
              <a:off x="6557733" y="4182643"/>
              <a:ext cx="808235" cy="246221"/>
            </a:xfrm>
            <a:prstGeom prst="rect">
              <a:avLst/>
            </a:prstGeom>
            <a:noFill/>
          </p:spPr>
          <p:txBody>
            <a:bodyPr wrap="none" rtlCol="0">
              <a:spAutoFit/>
            </a:bodyPr>
            <a:lstStyle/>
            <a:p>
              <a:r>
                <a:rPr lang="en-US" sz="1000" dirty="0"/>
                <a:t>Restaurant</a:t>
              </a:r>
            </a:p>
          </p:txBody>
        </p:sp>
        <p:sp>
          <p:nvSpPr>
            <p:cNvPr id="104" name="TextBox 103"/>
            <p:cNvSpPr txBox="1"/>
            <p:nvPr/>
          </p:nvSpPr>
          <p:spPr>
            <a:xfrm>
              <a:off x="6547285" y="4412267"/>
              <a:ext cx="808235" cy="246221"/>
            </a:xfrm>
            <a:prstGeom prst="rect">
              <a:avLst/>
            </a:prstGeom>
            <a:noFill/>
          </p:spPr>
          <p:txBody>
            <a:bodyPr wrap="none" rtlCol="0">
              <a:spAutoFit/>
            </a:bodyPr>
            <a:lstStyle/>
            <a:p>
              <a:r>
                <a:rPr lang="en-US" sz="1000" dirty="0"/>
                <a:t>Restaurant</a:t>
              </a:r>
            </a:p>
          </p:txBody>
        </p:sp>
      </p:grpSp>
      <p:sp>
        <p:nvSpPr>
          <p:cNvPr id="122" name="Rectangle 121"/>
          <p:cNvSpPr/>
          <p:nvPr/>
        </p:nvSpPr>
        <p:spPr>
          <a:xfrm>
            <a:off x="1798697" y="5967944"/>
            <a:ext cx="5929828" cy="369332"/>
          </a:xfrm>
          <a:prstGeom prst="rect">
            <a:avLst/>
          </a:prstGeom>
        </p:spPr>
        <p:txBody>
          <a:bodyPr wrap="none">
            <a:spAutoFit/>
          </a:bodyPr>
          <a:lstStyle/>
          <a:p>
            <a:pPr algn="ctr"/>
            <a:r>
              <a:rPr lang="en-US" b="1" dirty="0"/>
              <a:t>Repeat this analysis for as many cities as possible…</a:t>
            </a:r>
          </a:p>
        </p:txBody>
      </p:sp>
      <p:sp>
        <p:nvSpPr>
          <p:cNvPr id="123" name="Rectangle 122"/>
          <p:cNvSpPr/>
          <p:nvPr/>
        </p:nvSpPr>
        <p:spPr>
          <a:xfrm>
            <a:off x="0" y="762000"/>
            <a:ext cx="9144000" cy="5129744"/>
          </a:xfrm>
          <a:prstGeom prst="rect">
            <a:avLst/>
          </a:prstGeom>
          <a:no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TextBox 123"/>
          <p:cNvSpPr txBox="1"/>
          <p:nvPr/>
        </p:nvSpPr>
        <p:spPr>
          <a:xfrm>
            <a:off x="1355282" y="2024972"/>
            <a:ext cx="415498" cy="369332"/>
          </a:xfrm>
          <a:prstGeom prst="rect">
            <a:avLst/>
          </a:prstGeom>
          <a:noFill/>
        </p:spPr>
        <p:txBody>
          <a:bodyPr wrap="none" rtlCol="0">
            <a:spAutoFit/>
          </a:bodyPr>
          <a:lstStyle/>
          <a:p>
            <a:r>
              <a:rPr lang="en-US" dirty="0"/>
              <a:t>vs</a:t>
            </a:r>
          </a:p>
        </p:txBody>
      </p:sp>
      <p:sp>
        <p:nvSpPr>
          <p:cNvPr id="125" name="TextBox 124"/>
          <p:cNvSpPr txBox="1"/>
          <p:nvPr/>
        </p:nvSpPr>
        <p:spPr>
          <a:xfrm>
            <a:off x="4392253" y="2031771"/>
            <a:ext cx="415498" cy="369332"/>
          </a:xfrm>
          <a:prstGeom prst="rect">
            <a:avLst/>
          </a:prstGeom>
          <a:noFill/>
        </p:spPr>
        <p:txBody>
          <a:bodyPr wrap="none" rtlCol="0">
            <a:spAutoFit/>
          </a:bodyPr>
          <a:lstStyle/>
          <a:p>
            <a:r>
              <a:rPr lang="en-US" dirty="0"/>
              <a:t>vs</a:t>
            </a:r>
          </a:p>
        </p:txBody>
      </p:sp>
      <p:sp>
        <p:nvSpPr>
          <p:cNvPr id="126" name="TextBox 125"/>
          <p:cNvSpPr txBox="1"/>
          <p:nvPr/>
        </p:nvSpPr>
        <p:spPr>
          <a:xfrm>
            <a:off x="7426514" y="1970484"/>
            <a:ext cx="415498" cy="369332"/>
          </a:xfrm>
          <a:prstGeom prst="rect">
            <a:avLst/>
          </a:prstGeom>
          <a:noFill/>
        </p:spPr>
        <p:txBody>
          <a:bodyPr wrap="none" rtlCol="0">
            <a:spAutoFit/>
          </a:bodyPr>
          <a:lstStyle/>
          <a:p>
            <a:r>
              <a:rPr lang="en-US" dirty="0"/>
              <a:t>vs</a:t>
            </a:r>
          </a:p>
        </p:txBody>
      </p:sp>
      <p:sp>
        <p:nvSpPr>
          <p:cNvPr id="127" name="TextBox 126"/>
          <p:cNvSpPr txBox="1"/>
          <p:nvPr/>
        </p:nvSpPr>
        <p:spPr>
          <a:xfrm>
            <a:off x="1355282" y="4652158"/>
            <a:ext cx="415498" cy="369332"/>
          </a:xfrm>
          <a:prstGeom prst="rect">
            <a:avLst/>
          </a:prstGeom>
          <a:noFill/>
        </p:spPr>
        <p:txBody>
          <a:bodyPr wrap="none" rtlCol="0">
            <a:spAutoFit/>
          </a:bodyPr>
          <a:lstStyle/>
          <a:p>
            <a:r>
              <a:rPr lang="en-US" dirty="0"/>
              <a:t>vs</a:t>
            </a:r>
          </a:p>
        </p:txBody>
      </p:sp>
      <p:sp>
        <p:nvSpPr>
          <p:cNvPr id="128" name="TextBox 127"/>
          <p:cNvSpPr txBox="1"/>
          <p:nvPr/>
        </p:nvSpPr>
        <p:spPr>
          <a:xfrm>
            <a:off x="4392253" y="4658957"/>
            <a:ext cx="415498" cy="369332"/>
          </a:xfrm>
          <a:prstGeom prst="rect">
            <a:avLst/>
          </a:prstGeom>
          <a:noFill/>
        </p:spPr>
        <p:txBody>
          <a:bodyPr wrap="none" rtlCol="0">
            <a:spAutoFit/>
          </a:bodyPr>
          <a:lstStyle/>
          <a:p>
            <a:r>
              <a:rPr lang="en-US" dirty="0"/>
              <a:t>vs</a:t>
            </a:r>
          </a:p>
        </p:txBody>
      </p:sp>
      <p:sp>
        <p:nvSpPr>
          <p:cNvPr id="129" name="TextBox 128"/>
          <p:cNvSpPr txBox="1"/>
          <p:nvPr/>
        </p:nvSpPr>
        <p:spPr>
          <a:xfrm>
            <a:off x="7426514" y="4597670"/>
            <a:ext cx="415498" cy="369332"/>
          </a:xfrm>
          <a:prstGeom prst="rect">
            <a:avLst/>
          </a:prstGeom>
          <a:noFill/>
        </p:spPr>
        <p:txBody>
          <a:bodyPr wrap="none" rtlCol="0">
            <a:spAutoFit/>
          </a:bodyPr>
          <a:lstStyle/>
          <a:p>
            <a:r>
              <a:rPr lang="en-US" dirty="0"/>
              <a:t>vs</a:t>
            </a:r>
          </a:p>
        </p:txBody>
      </p:sp>
    </p:spTree>
    <p:extLst>
      <p:ext uri="{BB962C8B-B14F-4D97-AF65-F5344CB8AC3E}">
        <p14:creationId xmlns:p14="http://schemas.microsoft.com/office/powerpoint/2010/main" val="934333015"/>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Step 4: </a:t>
            </a:r>
            <a:br>
              <a:rPr lang="en-US" dirty="0"/>
            </a:br>
            <a:r>
              <a:rPr lang="en-US" dirty="0"/>
              <a:t>Build Data Retrieval Plan</a:t>
            </a:r>
          </a:p>
        </p:txBody>
      </p:sp>
    </p:spTree>
    <p:extLst>
      <p:ext uri="{BB962C8B-B14F-4D97-AF65-F5344CB8AC3E}">
        <p14:creationId xmlns:p14="http://schemas.microsoft.com/office/powerpoint/2010/main" val="93455624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4: Data Retrieval Plan</a:t>
            </a:r>
          </a:p>
        </p:txBody>
      </p:sp>
      <p:pic>
        <p:nvPicPr>
          <p:cNvPr id="3" name="Picture 2"/>
          <p:cNvPicPr>
            <a:picLocks noChangeAspect="1"/>
          </p:cNvPicPr>
          <p:nvPr/>
        </p:nvPicPr>
        <p:blipFill>
          <a:blip r:embed="rId2"/>
          <a:stretch>
            <a:fillRect/>
          </a:stretch>
        </p:blipFill>
        <p:spPr>
          <a:xfrm>
            <a:off x="279400" y="849767"/>
            <a:ext cx="8538308" cy="870146"/>
          </a:xfrm>
          <a:prstGeom prst="rect">
            <a:avLst/>
          </a:prstGeom>
        </p:spPr>
      </p:pic>
      <p:pic>
        <p:nvPicPr>
          <p:cNvPr id="4" name="Picture 3"/>
          <p:cNvPicPr>
            <a:picLocks noChangeAspect="1"/>
          </p:cNvPicPr>
          <p:nvPr/>
        </p:nvPicPr>
        <p:blipFill>
          <a:blip r:embed="rId3"/>
          <a:stretch>
            <a:fillRect/>
          </a:stretch>
        </p:blipFill>
        <p:spPr>
          <a:xfrm>
            <a:off x="279401" y="1875743"/>
            <a:ext cx="8538308" cy="784469"/>
          </a:xfrm>
          <a:prstGeom prst="rect">
            <a:avLst/>
          </a:prstGeom>
        </p:spPr>
      </p:pic>
      <p:pic>
        <p:nvPicPr>
          <p:cNvPr id="5" name="Picture 4"/>
          <p:cNvPicPr>
            <a:picLocks noChangeAspect="1"/>
          </p:cNvPicPr>
          <p:nvPr/>
        </p:nvPicPr>
        <p:blipFill>
          <a:blip r:embed="rId4"/>
          <a:stretch>
            <a:fillRect/>
          </a:stretch>
        </p:blipFill>
        <p:spPr>
          <a:xfrm>
            <a:off x="279400" y="2901548"/>
            <a:ext cx="8538308" cy="766915"/>
          </a:xfrm>
          <a:prstGeom prst="rect">
            <a:avLst/>
          </a:prstGeom>
        </p:spPr>
      </p:pic>
      <p:sp>
        <p:nvSpPr>
          <p:cNvPr id="8" name="TextBox 7"/>
          <p:cNvSpPr txBox="1"/>
          <p:nvPr/>
        </p:nvSpPr>
        <p:spPr>
          <a:xfrm>
            <a:off x="207108" y="3962400"/>
            <a:ext cx="8610600" cy="2246769"/>
          </a:xfrm>
          <a:prstGeom prst="rect">
            <a:avLst/>
          </a:prstGeom>
          <a:noFill/>
        </p:spPr>
        <p:txBody>
          <a:bodyPr wrap="square" rtlCol="0">
            <a:spAutoFit/>
          </a:bodyPr>
          <a:lstStyle/>
          <a:p>
            <a:r>
              <a:rPr lang="en-US" sz="2000" b="1" dirty="0"/>
              <a:t>We </a:t>
            </a:r>
            <a:r>
              <a:rPr lang="en-US" sz="2000" b="1" i="1" dirty="0"/>
              <a:t>could </a:t>
            </a:r>
            <a:r>
              <a:rPr lang="en-US" sz="2000" b="1" dirty="0"/>
              <a:t>brute force our way to retrieve this data, but…</a:t>
            </a:r>
          </a:p>
          <a:p>
            <a:endParaRPr lang="en-US" sz="2000" b="1" dirty="0"/>
          </a:p>
          <a:p>
            <a:pPr marL="342900" indent="-342900">
              <a:buFont typeface="Arial" panose="020B0604020202020204" pitchFamily="34" charset="0"/>
              <a:buChar char="•"/>
            </a:pPr>
            <a:r>
              <a:rPr lang="en-US" sz="2000" dirty="0"/>
              <a:t>It would be extremely time consuming</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It would be skewed by our city familiarity</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It would be manually labor intensive</a:t>
            </a:r>
          </a:p>
        </p:txBody>
      </p:sp>
    </p:spTree>
    <p:extLst>
      <p:ext uri="{BB962C8B-B14F-4D97-AF65-F5344CB8AC3E}">
        <p14:creationId xmlns:p14="http://schemas.microsoft.com/office/powerpoint/2010/main" val="391348329"/>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4: Data Retrieval Plan</a:t>
            </a:r>
          </a:p>
        </p:txBody>
      </p:sp>
      <p:sp>
        <p:nvSpPr>
          <p:cNvPr id="8" name="TextBox 7"/>
          <p:cNvSpPr txBox="1"/>
          <p:nvPr/>
        </p:nvSpPr>
        <p:spPr>
          <a:xfrm>
            <a:off x="219808" y="4096045"/>
            <a:ext cx="8610600" cy="1508105"/>
          </a:xfrm>
          <a:prstGeom prst="rect">
            <a:avLst/>
          </a:prstGeom>
          <a:noFill/>
        </p:spPr>
        <p:txBody>
          <a:bodyPr wrap="square" rtlCol="0">
            <a:spAutoFit/>
          </a:bodyPr>
          <a:lstStyle/>
          <a:p>
            <a:r>
              <a:rPr lang="en-US" sz="3200" dirty="0"/>
              <a:t>Basically… </a:t>
            </a:r>
            <a:br>
              <a:rPr lang="en-US" sz="6000" b="1" dirty="0"/>
            </a:br>
            <a:r>
              <a:rPr lang="en-US" sz="6000" b="1" dirty="0"/>
              <a:t>Not in a million years.</a:t>
            </a:r>
            <a:endParaRPr lang="en-US" sz="6000" dirty="0"/>
          </a:p>
        </p:txBody>
      </p:sp>
      <p:pic>
        <p:nvPicPr>
          <p:cNvPr id="9" name="Picture 8"/>
          <p:cNvPicPr>
            <a:picLocks noChangeAspect="1"/>
          </p:cNvPicPr>
          <p:nvPr/>
        </p:nvPicPr>
        <p:blipFill>
          <a:blip r:embed="rId2"/>
          <a:stretch>
            <a:fillRect/>
          </a:stretch>
        </p:blipFill>
        <p:spPr>
          <a:xfrm>
            <a:off x="279400" y="849767"/>
            <a:ext cx="8538308" cy="870146"/>
          </a:xfrm>
          <a:prstGeom prst="rect">
            <a:avLst/>
          </a:prstGeom>
        </p:spPr>
      </p:pic>
      <p:pic>
        <p:nvPicPr>
          <p:cNvPr id="10" name="Picture 9"/>
          <p:cNvPicPr>
            <a:picLocks noChangeAspect="1"/>
          </p:cNvPicPr>
          <p:nvPr/>
        </p:nvPicPr>
        <p:blipFill>
          <a:blip r:embed="rId3"/>
          <a:stretch>
            <a:fillRect/>
          </a:stretch>
        </p:blipFill>
        <p:spPr>
          <a:xfrm>
            <a:off x="279401" y="1875743"/>
            <a:ext cx="8538308" cy="784469"/>
          </a:xfrm>
          <a:prstGeom prst="rect">
            <a:avLst/>
          </a:prstGeom>
        </p:spPr>
      </p:pic>
      <p:pic>
        <p:nvPicPr>
          <p:cNvPr id="11" name="Picture 10"/>
          <p:cNvPicPr>
            <a:picLocks noChangeAspect="1"/>
          </p:cNvPicPr>
          <p:nvPr/>
        </p:nvPicPr>
        <p:blipFill>
          <a:blip r:embed="rId4"/>
          <a:stretch>
            <a:fillRect/>
          </a:stretch>
        </p:blipFill>
        <p:spPr>
          <a:xfrm>
            <a:off x="279400" y="2901548"/>
            <a:ext cx="8538308" cy="766915"/>
          </a:xfrm>
          <a:prstGeom prst="rect">
            <a:avLst/>
          </a:prstGeom>
        </p:spPr>
      </p:pic>
    </p:spTree>
    <p:extLst>
      <p:ext uri="{BB962C8B-B14F-4D97-AF65-F5344CB8AC3E}">
        <p14:creationId xmlns:p14="http://schemas.microsoft.com/office/powerpoint/2010/main" val="1796438389"/>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324600" cy="653854"/>
          </a:xfrm>
        </p:spPr>
        <p:txBody>
          <a:bodyPr>
            <a:normAutofit/>
          </a:bodyPr>
          <a:lstStyle/>
          <a:p>
            <a:r>
              <a:rPr lang="en-US" dirty="0"/>
              <a:t>Thank You Yelp!</a:t>
            </a:r>
          </a:p>
        </p:txBody>
      </p:sp>
      <p:pic>
        <p:nvPicPr>
          <p:cNvPr id="3" name="Picture 2"/>
          <p:cNvPicPr>
            <a:picLocks noChangeAspect="1"/>
          </p:cNvPicPr>
          <p:nvPr/>
        </p:nvPicPr>
        <p:blipFill rotWithShape="1">
          <a:blip r:embed="rId2"/>
          <a:srcRect b="9043"/>
          <a:stretch/>
        </p:blipFill>
        <p:spPr>
          <a:xfrm>
            <a:off x="304800" y="762000"/>
            <a:ext cx="8702924" cy="4572000"/>
          </a:xfrm>
          <a:prstGeom prst="rect">
            <a:avLst/>
          </a:prstGeom>
        </p:spPr>
      </p:pic>
      <p:sp>
        <p:nvSpPr>
          <p:cNvPr id="4" name="TextBox 3"/>
          <p:cNvSpPr txBox="1"/>
          <p:nvPr/>
        </p:nvSpPr>
        <p:spPr>
          <a:xfrm>
            <a:off x="207108" y="5486400"/>
            <a:ext cx="8610600" cy="707886"/>
          </a:xfrm>
          <a:prstGeom prst="rect">
            <a:avLst/>
          </a:prstGeom>
          <a:noFill/>
        </p:spPr>
        <p:txBody>
          <a:bodyPr wrap="square" rtlCol="0">
            <a:spAutoFit/>
          </a:bodyPr>
          <a:lstStyle/>
          <a:p>
            <a:pPr algn="ctr"/>
            <a:r>
              <a:rPr lang="en-US" sz="2000" dirty="0"/>
              <a:t>Thankfully, we can take advantage of the </a:t>
            </a:r>
            <a:r>
              <a:rPr lang="en-US" sz="2000" b="1" dirty="0"/>
              <a:t>Yelp Fusion API</a:t>
            </a:r>
            <a:r>
              <a:rPr lang="en-US" sz="2000" dirty="0"/>
              <a:t> to </a:t>
            </a:r>
            <a:r>
              <a:rPr lang="en-US" sz="2000" b="1" dirty="0"/>
              <a:t>programmatically</a:t>
            </a:r>
            <a:r>
              <a:rPr lang="en-US" sz="2000" dirty="0"/>
              <a:t> run our queries.</a:t>
            </a:r>
          </a:p>
        </p:txBody>
      </p:sp>
    </p:spTree>
    <p:extLst>
      <p:ext uri="{BB962C8B-B14F-4D97-AF65-F5344CB8AC3E}">
        <p14:creationId xmlns:p14="http://schemas.microsoft.com/office/powerpoint/2010/main" val="1267410750"/>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324600" cy="653854"/>
          </a:xfrm>
        </p:spPr>
        <p:txBody>
          <a:bodyPr>
            <a:normAutofit/>
          </a:bodyPr>
          <a:lstStyle/>
          <a:p>
            <a:r>
              <a:rPr lang="en-US" dirty="0"/>
              <a:t>Thank You Yelp!</a:t>
            </a:r>
          </a:p>
        </p:txBody>
      </p:sp>
      <p:pic>
        <p:nvPicPr>
          <p:cNvPr id="3" name="Picture 2"/>
          <p:cNvPicPr>
            <a:picLocks noChangeAspect="1"/>
          </p:cNvPicPr>
          <p:nvPr/>
        </p:nvPicPr>
        <p:blipFill>
          <a:blip r:embed="rId2"/>
          <a:stretch>
            <a:fillRect/>
          </a:stretch>
        </p:blipFill>
        <p:spPr>
          <a:xfrm>
            <a:off x="4236203" y="762000"/>
            <a:ext cx="4907797" cy="5556152"/>
          </a:xfrm>
          <a:prstGeom prst="rect">
            <a:avLst/>
          </a:prstGeom>
        </p:spPr>
      </p:pic>
      <p:pic>
        <p:nvPicPr>
          <p:cNvPr id="5" name="Picture 4"/>
          <p:cNvPicPr>
            <a:picLocks noChangeAspect="1"/>
          </p:cNvPicPr>
          <p:nvPr/>
        </p:nvPicPr>
        <p:blipFill>
          <a:blip r:embed="rId3"/>
          <a:stretch>
            <a:fillRect/>
          </a:stretch>
        </p:blipFill>
        <p:spPr>
          <a:xfrm>
            <a:off x="7620000" y="990600"/>
            <a:ext cx="1381125" cy="495300"/>
          </a:xfrm>
          <a:prstGeom prst="rect">
            <a:avLst/>
          </a:prstGeom>
        </p:spPr>
      </p:pic>
      <p:sp>
        <p:nvSpPr>
          <p:cNvPr id="6" name="TextBox 5"/>
          <p:cNvSpPr txBox="1"/>
          <p:nvPr/>
        </p:nvSpPr>
        <p:spPr>
          <a:xfrm>
            <a:off x="207108" y="2971800"/>
            <a:ext cx="3907692" cy="1323439"/>
          </a:xfrm>
          <a:prstGeom prst="rect">
            <a:avLst/>
          </a:prstGeom>
          <a:noFill/>
        </p:spPr>
        <p:txBody>
          <a:bodyPr wrap="square" rtlCol="0">
            <a:spAutoFit/>
          </a:bodyPr>
          <a:lstStyle/>
          <a:p>
            <a:pPr algn="ctr"/>
            <a:r>
              <a:rPr lang="en-US" sz="2000" dirty="0"/>
              <a:t>Thankfully, we can take advantage of the </a:t>
            </a:r>
            <a:r>
              <a:rPr lang="en-US" sz="2000" b="1" dirty="0"/>
              <a:t>Yelp Fusion API</a:t>
            </a:r>
            <a:r>
              <a:rPr lang="en-US" sz="2000" dirty="0"/>
              <a:t> to </a:t>
            </a:r>
            <a:r>
              <a:rPr lang="en-US" sz="2000" b="1" dirty="0"/>
              <a:t>programmatically</a:t>
            </a:r>
            <a:r>
              <a:rPr lang="en-US" sz="2000" dirty="0"/>
              <a:t> run our queries.</a:t>
            </a:r>
          </a:p>
        </p:txBody>
      </p:sp>
    </p:spTree>
    <p:extLst>
      <p:ext uri="{BB962C8B-B14F-4D97-AF65-F5344CB8AC3E}">
        <p14:creationId xmlns:p14="http://schemas.microsoft.com/office/powerpoint/2010/main" val="482180657"/>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934200" cy="653854"/>
          </a:xfrm>
        </p:spPr>
        <p:txBody>
          <a:bodyPr>
            <a:normAutofit/>
          </a:bodyPr>
          <a:lstStyle/>
          <a:p>
            <a:r>
              <a:rPr lang="en-US" dirty="0"/>
              <a:t>Step 4: Build Data Retrieval Plan</a:t>
            </a:r>
          </a:p>
        </p:txBody>
      </p:sp>
      <p:sp>
        <p:nvSpPr>
          <p:cNvPr id="122" name="Rectangle 121"/>
          <p:cNvSpPr/>
          <p:nvPr/>
        </p:nvSpPr>
        <p:spPr>
          <a:xfrm>
            <a:off x="212048" y="4876099"/>
            <a:ext cx="8703351" cy="1015663"/>
          </a:xfrm>
          <a:prstGeom prst="rect">
            <a:avLst/>
          </a:prstGeom>
        </p:spPr>
        <p:txBody>
          <a:bodyPr wrap="square">
            <a:spAutoFit/>
          </a:bodyPr>
          <a:lstStyle/>
          <a:p>
            <a:pPr algn="ctr"/>
            <a:r>
              <a:rPr lang="en-US" sz="2000" dirty="0"/>
              <a:t>We will build a Python script to randomly select over 700 zip codes from the US Census and then acquire review data from the top 20 Mexican and Italian restaurants for each zip codes using the Yelp API.</a:t>
            </a:r>
          </a:p>
        </p:txBody>
      </p:sp>
      <p:pic>
        <p:nvPicPr>
          <p:cNvPr id="1026" name="Picture 2" descr="Image result for pyth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5563" y="1018954"/>
            <a:ext cx="3266775" cy="1103419"/>
          </a:xfrm>
          <a:prstGeom prst="rect">
            <a:avLst/>
          </a:prstGeom>
          <a:noFill/>
          <a:extLst>
            <a:ext uri="{909E8E84-426E-40dd-AFC4-6F175D3DCCD1}">
              <a14:hiddenFill xmlns="" xmlns:a14="http://schemas.microsoft.com/office/drawing/2010/main">
                <a:solidFill>
                  <a:srgbClr val="FFFFFF"/>
                </a:solidFill>
              </a14:hiddenFill>
            </a:ext>
          </a:extLst>
        </p:spPr>
      </p:pic>
      <p:pic>
        <p:nvPicPr>
          <p:cNvPr id="5" name="Picture 4"/>
          <p:cNvPicPr>
            <a:picLocks noChangeAspect="1"/>
          </p:cNvPicPr>
          <p:nvPr/>
        </p:nvPicPr>
        <p:blipFill>
          <a:blip r:embed="rId3"/>
          <a:stretch>
            <a:fillRect/>
          </a:stretch>
        </p:blipFill>
        <p:spPr>
          <a:xfrm>
            <a:off x="276533" y="2049769"/>
            <a:ext cx="4487078" cy="2518380"/>
          </a:xfrm>
          <a:prstGeom prst="rect">
            <a:avLst/>
          </a:prstGeom>
        </p:spPr>
      </p:pic>
      <p:pic>
        <p:nvPicPr>
          <p:cNvPr id="1028" name="Picture 4" descr="Image result for yelp fusion"/>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34000" y="2173151"/>
            <a:ext cx="3657600" cy="2394998"/>
          </a:xfrm>
          <a:prstGeom prst="rect">
            <a:avLst/>
          </a:prstGeom>
          <a:noFill/>
          <a:extLst>
            <a:ext uri="{909E8E84-426E-40dd-AFC4-6F175D3DCCD1}">
              <a14:hiddenFill xmlns="" xmlns:a14="http://schemas.microsoft.com/office/drawing/2010/main">
                <a:solidFill>
                  <a:srgbClr val="FFFFFF"/>
                </a:solidFill>
              </a14:hiddenFill>
            </a:ext>
          </a:extLst>
        </p:spPr>
      </p:pic>
      <p:sp>
        <p:nvSpPr>
          <p:cNvPr id="8" name="Arrow: Bent 7"/>
          <p:cNvSpPr/>
          <p:nvPr/>
        </p:nvSpPr>
        <p:spPr>
          <a:xfrm rot="5400000">
            <a:off x="5429101" y="11270"/>
            <a:ext cx="691736" cy="3385262"/>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030" name="Picture 6" descr="Image result for US census"/>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105400" y="1207966"/>
            <a:ext cx="1059219" cy="405603"/>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847659220"/>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Step 5: </a:t>
            </a:r>
            <a:br>
              <a:rPr lang="en-US" dirty="0"/>
            </a:br>
            <a:r>
              <a:rPr lang="en-US" dirty="0"/>
              <a:t>Retrieve the Data</a:t>
            </a:r>
          </a:p>
        </p:txBody>
      </p:sp>
    </p:spTree>
    <p:extLst>
      <p:ext uri="{BB962C8B-B14F-4D97-AF65-F5344CB8AC3E}">
        <p14:creationId xmlns:p14="http://schemas.microsoft.com/office/powerpoint/2010/main" val="155450206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324600" cy="653854"/>
          </a:xfrm>
        </p:spPr>
        <p:txBody>
          <a:bodyPr>
            <a:normAutofit/>
          </a:bodyPr>
          <a:lstStyle/>
          <a:p>
            <a:r>
              <a:rPr lang="en-US" dirty="0"/>
              <a:t>Pulling with Python</a:t>
            </a:r>
          </a:p>
        </p:txBody>
      </p:sp>
      <p:graphicFrame>
        <p:nvGraphicFramePr>
          <p:cNvPr id="5" name="Diagram 4"/>
          <p:cNvGraphicFramePr/>
          <p:nvPr>
            <p:extLst>
              <p:ext uri="{D42A27DB-BD31-4B8C-83A1-F6EECF244321}">
                <p14:modId xmlns:p14="http://schemas.microsoft.com/office/powerpoint/2010/main" val="1901450513"/>
              </p:ext>
            </p:extLst>
          </p:nvPr>
        </p:nvGraphicFramePr>
        <p:xfrm>
          <a:off x="152400" y="915558"/>
          <a:ext cx="8781098" cy="4457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Picture 2" descr="Image result for python"/>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0" y="960915"/>
            <a:ext cx="2374142" cy="801914"/>
          </a:xfrm>
          <a:prstGeom prst="rect">
            <a:avLst/>
          </a:prstGeom>
          <a:noFill/>
          <a:extLst>
            <a:ext uri="{909E8E84-426E-40dd-AFC4-6F175D3DCCD1}">
              <a14:hiddenFill xmlns="" xmlns:a14="http://schemas.microsoft.com/office/drawing/2010/main">
                <a:solidFill>
                  <a:srgbClr val="FFFFFF"/>
                </a:solidFill>
              </a14:hiddenFill>
            </a:ext>
          </a:extLst>
        </p:spPr>
      </p:pic>
      <p:pic>
        <p:nvPicPr>
          <p:cNvPr id="3074" name="Picture 2" descr="Image result for pandas logo python"/>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66549" y="5590918"/>
            <a:ext cx="3657600" cy="762000"/>
          </a:xfrm>
          <a:prstGeom prst="rect">
            <a:avLst/>
          </a:prstGeom>
          <a:noFill/>
          <a:extLst>
            <a:ext uri="{909E8E84-426E-40dd-AFC4-6F175D3DCCD1}">
              <a14:hiddenFill xmlns="" xmlns:a14="http://schemas.microsoft.com/office/drawing/2010/main">
                <a:solidFill>
                  <a:srgbClr val="FFFFFF"/>
                </a:solidFill>
              </a14:hiddenFill>
            </a:ext>
          </a:extLst>
        </p:spPr>
      </p:pic>
      <p:pic>
        <p:nvPicPr>
          <p:cNvPr id="3076" name="Picture 4" descr="Image result for yelp logo"/>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002191" y="1600200"/>
            <a:ext cx="2076450" cy="1333500"/>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434750550"/>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The Rise of Data</a:t>
            </a:r>
          </a:p>
        </p:txBody>
      </p:sp>
    </p:spTree>
    <p:extLst>
      <p:ext uri="{BB962C8B-B14F-4D97-AF65-F5344CB8AC3E}">
        <p14:creationId xmlns:p14="http://schemas.microsoft.com/office/powerpoint/2010/main" val="157415995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324600" cy="653854"/>
          </a:xfrm>
        </p:spPr>
        <p:txBody>
          <a:bodyPr>
            <a:normAutofit/>
          </a:bodyPr>
          <a:lstStyle/>
          <a:p>
            <a:r>
              <a:rPr lang="en-US" dirty="0"/>
              <a:t>Pulling with Python</a:t>
            </a:r>
          </a:p>
        </p:txBody>
      </p:sp>
      <p:pic>
        <p:nvPicPr>
          <p:cNvPr id="3" name="Picture 2"/>
          <p:cNvPicPr>
            <a:picLocks noChangeAspect="1"/>
          </p:cNvPicPr>
          <p:nvPr/>
        </p:nvPicPr>
        <p:blipFill rotWithShape="1">
          <a:blip r:embed="rId2"/>
          <a:srcRect b="2443"/>
          <a:stretch/>
        </p:blipFill>
        <p:spPr>
          <a:xfrm>
            <a:off x="0" y="838200"/>
            <a:ext cx="9144000" cy="5486400"/>
          </a:xfrm>
          <a:prstGeom prst="rect">
            <a:avLst/>
          </a:prstGeom>
        </p:spPr>
      </p:pic>
      <p:sp>
        <p:nvSpPr>
          <p:cNvPr id="8" name="Rectangle 7"/>
          <p:cNvSpPr/>
          <p:nvPr/>
        </p:nvSpPr>
        <p:spPr>
          <a:xfrm>
            <a:off x="6311172" y="5862935"/>
            <a:ext cx="2832828" cy="461665"/>
          </a:xfrm>
          <a:prstGeom prst="rect">
            <a:avLst/>
          </a:prstGeom>
        </p:spPr>
        <p:txBody>
          <a:bodyPr wrap="none">
            <a:spAutoFit/>
          </a:bodyPr>
          <a:lstStyle/>
          <a:p>
            <a:pPr algn="ctr"/>
            <a:r>
              <a:rPr lang="en-US" sz="2400" b="1" dirty="0"/>
              <a:t>This funky code…</a:t>
            </a:r>
          </a:p>
        </p:txBody>
      </p:sp>
    </p:spTree>
    <p:extLst>
      <p:ext uri="{BB962C8B-B14F-4D97-AF65-F5344CB8AC3E}">
        <p14:creationId xmlns:p14="http://schemas.microsoft.com/office/powerpoint/2010/main" val="2115561228"/>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324600" cy="653854"/>
          </a:xfrm>
        </p:spPr>
        <p:txBody>
          <a:bodyPr>
            <a:normAutofit/>
          </a:bodyPr>
          <a:lstStyle/>
          <a:p>
            <a:r>
              <a:rPr lang="en-US" dirty="0"/>
              <a:t>Pulling with Python</a:t>
            </a:r>
          </a:p>
        </p:txBody>
      </p:sp>
      <p:pic>
        <p:nvPicPr>
          <p:cNvPr id="3" name="Picture 2"/>
          <p:cNvPicPr>
            <a:picLocks noChangeAspect="1"/>
          </p:cNvPicPr>
          <p:nvPr/>
        </p:nvPicPr>
        <p:blipFill>
          <a:blip r:embed="rId2"/>
          <a:stretch>
            <a:fillRect/>
          </a:stretch>
        </p:blipFill>
        <p:spPr>
          <a:xfrm>
            <a:off x="22771" y="762000"/>
            <a:ext cx="7159055" cy="5410200"/>
          </a:xfrm>
          <a:prstGeom prst="rect">
            <a:avLst/>
          </a:prstGeom>
        </p:spPr>
      </p:pic>
      <p:sp>
        <p:nvSpPr>
          <p:cNvPr id="4" name="Rectangle 3"/>
          <p:cNvSpPr/>
          <p:nvPr/>
        </p:nvSpPr>
        <p:spPr>
          <a:xfrm>
            <a:off x="7181826" y="3048000"/>
            <a:ext cx="1749625" cy="1200329"/>
          </a:xfrm>
          <a:prstGeom prst="rect">
            <a:avLst/>
          </a:prstGeom>
        </p:spPr>
        <p:txBody>
          <a:bodyPr wrap="square">
            <a:spAutoFit/>
          </a:bodyPr>
          <a:lstStyle/>
          <a:p>
            <a:pPr algn="ctr"/>
            <a:r>
              <a:rPr lang="en-US" sz="2400" b="1" dirty="0"/>
              <a:t>Will make all these URLs</a:t>
            </a:r>
          </a:p>
        </p:txBody>
      </p:sp>
    </p:spTree>
    <p:extLst>
      <p:ext uri="{BB962C8B-B14F-4D97-AF65-F5344CB8AC3E}">
        <p14:creationId xmlns:p14="http://schemas.microsoft.com/office/powerpoint/2010/main" val="626041864"/>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324600" cy="653854"/>
          </a:xfrm>
        </p:spPr>
        <p:txBody>
          <a:bodyPr>
            <a:normAutofit/>
          </a:bodyPr>
          <a:lstStyle/>
          <a:p>
            <a:r>
              <a:rPr lang="en-US" dirty="0"/>
              <a:t>Pulling with Python</a:t>
            </a:r>
          </a:p>
        </p:txBody>
      </p:sp>
      <p:pic>
        <p:nvPicPr>
          <p:cNvPr id="5" name="Picture 4"/>
          <p:cNvPicPr>
            <a:picLocks noChangeAspect="1"/>
          </p:cNvPicPr>
          <p:nvPr/>
        </p:nvPicPr>
        <p:blipFill>
          <a:blip r:embed="rId2"/>
          <a:stretch>
            <a:fillRect/>
          </a:stretch>
        </p:blipFill>
        <p:spPr>
          <a:xfrm>
            <a:off x="0" y="785979"/>
            <a:ext cx="9144000" cy="5286042"/>
          </a:xfrm>
          <a:prstGeom prst="rect">
            <a:avLst/>
          </a:prstGeom>
        </p:spPr>
      </p:pic>
      <p:sp>
        <p:nvSpPr>
          <p:cNvPr id="6" name="Rectangle 5"/>
          <p:cNvSpPr/>
          <p:nvPr/>
        </p:nvSpPr>
        <p:spPr>
          <a:xfrm>
            <a:off x="3505200" y="4572000"/>
            <a:ext cx="5407225" cy="830997"/>
          </a:xfrm>
          <a:prstGeom prst="rect">
            <a:avLst/>
          </a:prstGeom>
        </p:spPr>
        <p:txBody>
          <a:bodyPr wrap="square">
            <a:spAutoFit/>
          </a:bodyPr>
          <a:lstStyle/>
          <a:p>
            <a:pPr algn="ctr"/>
            <a:r>
              <a:rPr lang="en-US" sz="2400" b="1" dirty="0"/>
              <a:t>And each of these URLs holds a piece of our answer…</a:t>
            </a:r>
          </a:p>
        </p:txBody>
      </p:sp>
      <p:sp>
        <p:nvSpPr>
          <p:cNvPr id="7" name="Rectangle 6"/>
          <p:cNvSpPr/>
          <p:nvPr/>
        </p:nvSpPr>
        <p:spPr>
          <a:xfrm>
            <a:off x="990600" y="5292298"/>
            <a:ext cx="762000" cy="11069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990600" y="3699301"/>
            <a:ext cx="1066800" cy="11069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67888849"/>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Step 6: </a:t>
            </a:r>
            <a:br>
              <a:rPr lang="en-US" dirty="0"/>
            </a:br>
            <a:r>
              <a:rPr lang="en-US" dirty="0"/>
              <a:t>Assemble and Clean the Data</a:t>
            </a:r>
          </a:p>
        </p:txBody>
      </p:sp>
    </p:spTree>
    <p:extLst>
      <p:ext uri="{BB962C8B-B14F-4D97-AF65-F5344CB8AC3E}">
        <p14:creationId xmlns:p14="http://schemas.microsoft.com/office/powerpoint/2010/main" val="23020747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324600" cy="653854"/>
          </a:xfrm>
        </p:spPr>
        <p:txBody>
          <a:bodyPr>
            <a:normAutofit/>
          </a:bodyPr>
          <a:lstStyle/>
          <a:p>
            <a:r>
              <a:rPr lang="en-US" dirty="0"/>
              <a:t>Cleaning with Pandas</a:t>
            </a:r>
          </a:p>
        </p:txBody>
      </p:sp>
      <p:pic>
        <p:nvPicPr>
          <p:cNvPr id="3" name="Picture 2"/>
          <p:cNvPicPr>
            <a:picLocks noChangeAspect="1"/>
          </p:cNvPicPr>
          <p:nvPr/>
        </p:nvPicPr>
        <p:blipFill>
          <a:blip r:embed="rId2"/>
          <a:stretch>
            <a:fillRect/>
          </a:stretch>
        </p:blipFill>
        <p:spPr>
          <a:xfrm>
            <a:off x="0" y="888685"/>
            <a:ext cx="9144000" cy="3911915"/>
          </a:xfrm>
          <a:prstGeom prst="rect">
            <a:avLst/>
          </a:prstGeom>
        </p:spPr>
      </p:pic>
      <p:sp>
        <p:nvSpPr>
          <p:cNvPr id="4" name="Rectangle 3"/>
          <p:cNvSpPr/>
          <p:nvPr/>
        </p:nvSpPr>
        <p:spPr>
          <a:xfrm>
            <a:off x="152400" y="4934461"/>
            <a:ext cx="8683825" cy="1200329"/>
          </a:xfrm>
          <a:prstGeom prst="rect">
            <a:avLst/>
          </a:prstGeom>
        </p:spPr>
        <p:txBody>
          <a:bodyPr wrap="square">
            <a:spAutoFit/>
          </a:bodyPr>
          <a:lstStyle/>
          <a:p>
            <a:pPr algn="ctr"/>
            <a:r>
              <a:rPr lang="en-US" sz="2400" dirty="0"/>
              <a:t>No data comes out intrinsically the way you want it to. </a:t>
            </a:r>
          </a:p>
          <a:p>
            <a:pPr algn="ctr"/>
            <a:r>
              <a:rPr lang="en-US" sz="2400" dirty="0"/>
              <a:t>In our case, we needed multiple steps to aggregate the data along our channels of interest. </a:t>
            </a:r>
          </a:p>
        </p:txBody>
      </p:sp>
    </p:spTree>
    <p:extLst>
      <p:ext uri="{BB962C8B-B14F-4D97-AF65-F5344CB8AC3E}">
        <p14:creationId xmlns:p14="http://schemas.microsoft.com/office/powerpoint/2010/main" val="1837869273"/>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Step 7: </a:t>
            </a:r>
            <a:br>
              <a:rPr lang="en-US" dirty="0"/>
            </a:br>
            <a:r>
              <a:rPr lang="en-US" dirty="0"/>
              <a:t>Analyze for Trends</a:t>
            </a:r>
          </a:p>
        </p:txBody>
      </p:sp>
    </p:spTree>
    <p:extLst>
      <p:ext uri="{BB962C8B-B14F-4D97-AF65-F5344CB8AC3E}">
        <p14:creationId xmlns:p14="http://schemas.microsoft.com/office/powerpoint/2010/main" val="121005277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324600" cy="653854"/>
          </a:xfrm>
        </p:spPr>
        <p:txBody>
          <a:bodyPr>
            <a:normAutofit/>
          </a:bodyPr>
          <a:lstStyle/>
          <a:p>
            <a:r>
              <a:rPr lang="en-US" dirty="0"/>
              <a:t>Analyze for Trends (Table)</a:t>
            </a:r>
          </a:p>
        </p:txBody>
      </p:sp>
      <p:pic>
        <p:nvPicPr>
          <p:cNvPr id="6" name="Picture 5"/>
          <p:cNvPicPr>
            <a:picLocks noChangeAspect="1"/>
          </p:cNvPicPr>
          <p:nvPr/>
        </p:nvPicPr>
        <p:blipFill>
          <a:blip r:embed="rId2"/>
          <a:stretch>
            <a:fillRect/>
          </a:stretch>
        </p:blipFill>
        <p:spPr>
          <a:xfrm>
            <a:off x="0" y="914400"/>
            <a:ext cx="9144000" cy="4774231"/>
          </a:xfrm>
          <a:prstGeom prst="rect">
            <a:avLst/>
          </a:prstGeom>
        </p:spPr>
      </p:pic>
      <p:sp>
        <p:nvSpPr>
          <p:cNvPr id="7" name="Rectangle 6"/>
          <p:cNvSpPr/>
          <p:nvPr/>
        </p:nvSpPr>
        <p:spPr>
          <a:xfrm>
            <a:off x="7086600" y="4648200"/>
            <a:ext cx="1749625" cy="830997"/>
          </a:xfrm>
          <a:prstGeom prst="rect">
            <a:avLst/>
          </a:prstGeom>
        </p:spPr>
        <p:txBody>
          <a:bodyPr wrap="square">
            <a:spAutoFit/>
          </a:bodyPr>
          <a:lstStyle/>
          <a:p>
            <a:pPr algn="ctr"/>
            <a:r>
              <a:rPr lang="en-US" sz="2400" b="1" dirty="0"/>
              <a:t>Ugh.. </a:t>
            </a:r>
          </a:p>
          <a:p>
            <a:pPr algn="ctr"/>
            <a:r>
              <a:rPr lang="en-US" sz="2400" b="1" dirty="0"/>
              <a:t>It’s Close.</a:t>
            </a:r>
          </a:p>
        </p:txBody>
      </p:sp>
    </p:spTree>
    <p:extLst>
      <p:ext uri="{BB962C8B-B14F-4D97-AF65-F5344CB8AC3E}">
        <p14:creationId xmlns:p14="http://schemas.microsoft.com/office/powerpoint/2010/main" val="617724128"/>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324600" cy="653854"/>
          </a:xfrm>
        </p:spPr>
        <p:txBody>
          <a:bodyPr>
            <a:normAutofit/>
          </a:bodyPr>
          <a:lstStyle/>
          <a:p>
            <a:r>
              <a:rPr lang="en-US" dirty="0"/>
              <a:t>Analyze for Trends (Ratings)</a:t>
            </a:r>
          </a:p>
        </p:txBody>
      </p:sp>
      <p:pic>
        <p:nvPicPr>
          <p:cNvPr id="2054" name="Picture 6" descr="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990601"/>
            <a:ext cx="6920874" cy="5105399"/>
          </a:xfrm>
          <a:prstGeom prst="rect">
            <a:avLst/>
          </a:prstGeom>
          <a:noFill/>
          <a:extLst>
            <a:ext uri="{909E8E84-426E-40dd-AFC4-6F175D3DCCD1}">
              <a14:hiddenFill xmlns="" xmlns:a14="http://schemas.microsoft.com/office/drawing/2010/main">
                <a:solidFill>
                  <a:srgbClr val="FFFFFF"/>
                </a:solidFill>
              </a14:hiddenFill>
            </a:ext>
          </a:extLst>
        </p:spPr>
      </p:pic>
      <p:sp>
        <p:nvSpPr>
          <p:cNvPr id="4" name="Rectangle 3"/>
          <p:cNvSpPr/>
          <p:nvPr/>
        </p:nvSpPr>
        <p:spPr>
          <a:xfrm>
            <a:off x="7073274" y="2590800"/>
            <a:ext cx="1997251" cy="1477328"/>
          </a:xfrm>
          <a:prstGeom prst="rect">
            <a:avLst/>
          </a:prstGeom>
        </p:spPr>
        <p:txBody>
          <a:bodyPr wrap="square">
            <a:spAutoFit/>
          </a:bodyPr>
          <a:lstStyle/>
          <a:p>
            <a:pPr algn="ctr"/>
            <a:r>
              <a:rPr lang="en-US" dirty="0"/>
              <a:t>Yelpers Rate Italian and Mexican relatively </a:t>
            </a:r>
            <a:r>
              <a:rPr lang="en-US" b="1" dirty="0"/>
              <a:t>equally</a:t>
            </a:r>
            <a:r>
              <a:rPr lang="en-US" dirty="0"/>
              <a:t>.</a:t>
            </a:r>
          </a:p>
        </p:txBody>
      </p:sp>
    </p:spTree>
    <p:extLst>
      <p:ext uri="{BB962C8B-B14F-4D97-AF65-F5344CB8AC3E}">
        <p14:creationId xmlns:p14="http://schemas.microsoft.com/office/powerpoint/2010/main" val="2412148813"/>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324600" cy="653854"/>
          </a:xfrm>
        </p:spPr>
        <p:txBody>
          <a:bodyPr>
            <a:normAutofit/>
          </a:bodyPr>
          <a:lstStyle/>
          <a:p>
            <a:r>
              <a:rPr lang="en-US" dirty="0"/>
              <a:t>Analyze for Trends (Review Counts)</a:t>
            </a:r>
          </a:p>
        </p:txBody>
      </p:sp>
      <p:pic>
        <p:nvPicPr>
          <p:cNvPr id="4098" name="Picture 2" descr="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1" y="914400"/>
            <a:ext cx="7086600" cy="5030794"/>
          </a:xfrm>
          <a:prstGeom prst="rect">
            <a:avLst/>
          </a:prstGeom>
          <a:noFill/>
          <a:extLst>
            <a:ext uri="{909E8E84-426E-40dd-AFC4-6F175D3DCCD1}">
              <a14:hiddenFill xmlns="" xmlns:a14="http://schemas.microsoft.com/office/drawing/2010/main">
                <a:solidFill>
                  <a:srgbClr val="FFFFFF"/>
                </a:solidFill>
              </a14:hiddenFill>
            </a:ext>
          </a:extLst>
        </p:spPr>
      </p:pic>
      <p:sp>
        <p:nvSpPr>
          <p:cNvPr id="5" name="Rectangle 4"/>
          <p:cNvSpPr/>
          <p:nvPr/>
        </p:nvSpPr>
        <p:spPr>
          <a:xfrm>
            <a:off x="7391400" y="2414134"/>
            <a:ext cx="1540051" cy="2031325"/>
          </a:xfrm>
          <a:prstGeom prst="rect">
            <a:avLst/>
          </a:prstGeom>
        </p:spPr>
        <p:txBody>
          <a:bodyPr wrap="square">
            <a:spAutoFit/>
          </a:bodyPr>
          <a:lstStyle/>
          <a:p>
            <a:pPr algn="ctr"/>
            <a:r>
              <a:rPr lang="en-US" dirty="0"/>
              <a:t>But… Yelpers seem to significantly </a:t>
            </a:r>
            <a:r>
              <a:rPr lang="en-US" b="1" dirty="0"/>
              <a:t>review more Italian </a:t>
            </a:r>
            <a:r>
              <a:rPr lang="en-US" dirty="0"/>
              <a:t>restaurants. </a:t>
            </a:r>
          </a:p>
        </p:txBody>
      </p:sp>
    </p:spTree>
    <p:extLst>
      <p:ext uri="{BB962C8B-B14F-4D97-AF65-F5344CB8AC3E}">
        <p14:creationId xmlns:p14="http://schemas.microsoft.com/office/powerpoint/2010/main" val="3993207216"/>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324600" cy="653854"/>
          </a:xfrm>
        </p:spPr>
        <p:txBody>
          <a:bodyPr>
            <a:normAutofit/>
          </a:bodyPr>
          <a:lstStyle/>
          <a:p>
            <a:r>
              <a:rPr lang="en-US" dirty="0"/>
              <a:t>Analyze for Trends (Winner Take All)</a:t>
            </a:r>
          </a:p>
        </p:txBody>
      </p:sp>
      <p:grpSp>
        <p:nvGrpSpPr>
          <p:cNvPr id="3" name="Group 2"/>
          <p:cNvGrpSpPr/>
          <p:nvPr/>
        </p:nvGrpSpPr>
        <p:grpSpPr>
          <a:xfrm>
            <a:off x="69397" y="944941"/>
            <a:ext cx="8929192" cy="3276600"/>
            <a:chOff x="69397" y="762000"/>
            <a:chExt cx="9552162" cy="3505201"/>
          </a:xfrm>
        </p:grpSpPr>
        <p:pic>
          <p:nvPicPr>
            <p:cNvPr id="5122" name="Picture 2" descr="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53000" y="762000"/>
              <a:ext cx="4668559" cy="3429000"/>
            </a:xfrm>
            <a:prstGeom prst="rect">
              <a:avLst/>
            </a:prstGeom>
            <a:noFill/>
            <a:extLst>
              <a:ext uri="{909E8E84-426E-40dd-AFC4-6F175D3DCCD1}">
                <a14:hiddenFill xmlns="" xmlns:a14="http://schemas.microsoft.com/office/drawing/2010/main">
                  <a:solidFill>
                    <a:srgbClr val="FFFFFF"/>
                  </a:solidFill>
                </a14:hiddenFill>
              </a:ext>
            </a:extLst>
          </p:spPr>
        </p:pic>
        <p:pic>
          <p:nvPicPr>
            <p:cNvPr id="5124" name="Picture 4" desc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397" y="774701"/>
              <a:ext cx="4755015" cy="3492500"/>
            </a:xfrm>
            <a:prstGeom prst="rect">
              <a:avLst/>
            </a:prstGeom>
            <a:noFill/>
            <a:extLst>
              <a:ext uri="{909E8E84-426E-40dd-AFC4-6F175D3DCCD1}">
                <a14:hiddenFill xmlns="" xmlns:a14="http://schemas.microsoft.com/office/drawing/2010/main">
                  <a:solidFill>
                    <a:srgbClr val="FFFFFF"/>
                  </a:solidFill>
                </a14:hiddenFill>
              </a:ext>
            </a:extLst>
          </p:spPr>
        </p:pic>
      </p:grpSp>
      <p:sp>
        <p:nvSpPr>
          <p:cNvPr id="7" name="Rectangle 6"/>
          <p:cNvSpPr/>
          <p:nvPr/>
        </p:nvSpPr>
        <p:spPr>
          <a:xfrm>
            <a:off x="0" y="4450140"/>
            <a:ext cx="8931451" cy="1569660"/>
          </a:xfrm>
          <a:prstGeom prst="rect">
            <a:avLst/>
          </a:prstGeom>
        </p:spPr>
        <p:txBody>
          <a:bodyPr wrap="square">
            <a:spAutoFit/>
          </a:bodyPr>
          <a:lstStyle/>
          <a:p>
            <a:pPr algn="ctr"/>
            <a:r>
              <a:rPr lang="en-US" sz="2400" dirty="0"/>
              <a:t>Just for kicks I threw in an analysis to ask based on aggregating the data along cities using a “Winner-Take-All” approach. </a:t>
            </a:r>
          </a:p>
          <a:p>
            <a:pPr algn="ctr"/>
            <a:endParaRPr lang="en-US" sz="2400" dirty="0"/>
          </a:p>
          <a:p>
            <a:pPr algn="ctr"/>
            <a:r>
              <a:rPr lang="en-US" sz="2400" dirty="0"/>
              <a:t>It’s sort of a wash.</a:t>
            </a:r>
          </a:p>
        </p:txBody>
      </p:sp>
    </p:spTree>
    <p:extLst>
      <p:ext uri="{BB962C8B-B14F-4D97-AF65-F5344CB8AC3E}">
        <p14:creationId xmlns:p14="http://schemas.microsoft.com/office/powerpoint/2010/main" val="714281442"/>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2286000"/>
            <a:ext cx="8839200" cy="1568254"/>
          </a:xfrm>
        </p:spPr>
        <p:txBody>
          <a:bodyPr/>
          <a:lstStyle/>
          <a:p>
            <a:r>
              <a:rPr lang="en-US" sz="3200" b="0" dirty="0"/>
              <a:t>Question:</a:t>
            </a:r>
            <a:br>
              <a:rPr lang="en-US" sz="3200" dirty="0"/>
            </a:br>
            <a:r>
              <a:rPr lang="en-US" sz="3200" dirty="0"/>
              <a:t>Why is “data” such a hot skill these days?</a:t>
            </a:r>
          </a:p>
        </p:txBody>
      </p:sp>
    </p:spTree>
    <p:extLst>
      <p:ext uri="{BB962C8B-B14F-4D97-AF65-F5344CB8AC3E}">
        <p14:creationId xmlns:p14="http://schemas.microsoft.com/office/powerpoint/2010/main" val="61917039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324600" cy="653854"/>
          </a:xfrm>
        </p:spPr>
        <p:txBody>
          <a:bodyPr>
            <a:normAutofit/>
          </a:bodyPr>
          <a:lstStyle/>
          <a:p>
            <a:r>
              <a:rPr lang="en-US" dirty="0"/>
              <a:t>Analyze for Trends (Statistical Analysis)</a:t>
            </a:r>
          </a:p>
        </p:txBody>
      </p:sp>
      <p:graphicFrame>
        <p:nvGraphicFramePr>
          <p:cNvPr id="3" name="Table 2"/>
          <p:cNvGraphicFramePr>
            <a:graphicFrameLocks noGrp="1"/>
          </p:cNvGraphicFramePr>
          <p:nvPr>
            <p:extLst>
              <p:ext uri="{D42A27DB-BD31-4B8C-83A1-F6EECF244321}">
                <p14:modId xmlns:p14="http://schemas.microsoft.com/office/powerpoint/2010/main" val="3234014747"/>
              </p:ext>
            </p:extLst>
          </p:nvPr>
        </p:nvGraphicFramePr>
        <p:xfrm>
          <a:off x="381000" y="1143000"/>
          <a:ext cx="8420100" cy="2971800"/>
        </p:xfrm>
        <a:graphic>
          <a:graphicData uri="http://schemas.openxmlformats.org/drawingml/2006/table">
            <a:tbl>
              <a:tblPr firstRow="1" bandRow="1">
                <a:tableStyleId>{5C22544A-7EE6-4342-B048-85BDC9FD1C3A}</a:tableStyleId>
              </a:tblPr>
              <a:tblGrid>
                <a:gridCol w="2105025">
                  <a:extLst>
                    <a:ext uri="{9D8B030D-6E8A-4147-A177-3AD203B41FA5}">
                      <a16:colId xmlns:a16="http://schemas.microsoft.com/office/drawing/2014/main" val="3837178745"/>
                    </a:ext>
                  </a:extLst>
                </a:gridCol>
                <a:gridCol w="2105025">
                  <a:extLst>
                    <a:ext uri="{9D8B030D-6E8A-4147-A177-3AD203B41FA5}">
                      <a16:colId xmlns:a16="http://schemas.microsoft.com/office/drawing/2014/main" val="732108583"/>
                    </a:ext>
                  </a:extLst>
                </a:gridCol>
                <a:gridCol w="2105025">
                  <a:extLst>
                    <a:ext uri="{9D8B030D-6E8A-4147-A177-3AD203B41FA5}">
                      <a16:colId xmlns:a16="http://schemas.microsoft.com/office/drawing/2014/main" val="2391800895"/>
                    </a:ext>
                  </a:extLst>
                </a:gridCol>
                <a:gridCol w="2105025">
                  <a:extLst>
                    <a:ext uri="{9D8B030D-6E8A-4147-A177-3AD203B41FA5}">
                      <a16:colId xmlns:a16="http://schemas.microsoft.com/office/drawing/2014/main" val="1343422819"/>
                    </a:ext>
                  </a:extLst>
                </a:gridCol>
              </a:tblGrid>
              <a:tr h="990600">
                <a:tc>
                  <a:txBody>
                    <a:bodyPr/>
                    <a:lstStyle/>
                    <a:p>
                      <a:pPr algn="ctr"/>
                      <a:r>
                        <a:rPr lang="en-US" sz="2400" dirty="0"/>
                        <a:t>Metric</a:t>
                      </a:r>
                    </a:p>
                  </a:txBody>
                  <a:tcPr/>
                </a:tc>
                <a:tc>
                  <a:txBody>
                    <a:bodyPr/>
                    <a:lstStyle/>
                    <a:p>
                      <a:pPr algn="ctr"/>
                      <a:r>
                        <a:rPr lang="en-US" sz="2400" dirty="0"/>
                        <a:t>Italian</a:t>
                      </a:r>
                    </a:p>
                  </a:txBody>
                  <a:tcPr/>
                </a:tc>
                <a:tc>
                  <a:txBody>
                    <a:bodyPr/>
                    <a:lstStyle/>
                    <a:p>
                      <a:pPr algn="ctr"/>
                      <a:r>
                        <a:rPr lang="en-US" sz="2400" dirty="0"/>
                        <a:t>Mexican</a:t>
                      </a:r>
                    </a:p>
                  </a:txBody>
                  <a:tcPr/>
                </a:tc>
                <a:tc>
                  <a:txBody>
                    <a:bodyPr/>
                    <a:lstStyle/>
                    <a:p>
                      <a:pPr algn="ctr"/>
                      <a:r>
                        <a:rPr lang="en-US" sz="2400" dirty="0"/>
                        <a:t>p-Value</a:t>
                      </a:r>
                      <a:r>
                        <a:rPr lang="en-US" sz="2400" baseline="0" dirty="0"/>
                        <a:t> </a:t>
                      </a:r>
                    </a:p>
                    <a:p>
                      <a:pPr algn="ctr"/>
                      <a:r>
                        <a:rPr lang="en-US" sz="2400" baseline="0" dirty="0"/>
                        <a:t>(T-Test)</a:t>
                      </a:r>
                      <a:endParaRPr lang="en-US" sz="2400" dirty="0"/>
                    </a:p>
                  </a:txBody>
                  <a:tcPr/>
                </a:tc>
                <a:extLst>
                  <a:ext uri="{0D108BD9-81ED-4DB2-BD59-A6C34878D82A}">
                    <a16:rowId xmlns:a16="http://schemas.microsoft.com/office/drawing/2014/main" val="1827560976"/>
                  </a:ext>
                </a:extLst>
              </a:tr>
              <a:tr h="990600">
                <a:tc>
                  <a:txBody>
                    <a:bodyPr/>
                    <a:lstStyle/>
                    <a:p>
                      <a:pPr algn="ctr"/>
                      <a:r>
                        <a:rPr lang="en-US" sz="2400" dirty="0"/>
                        <a:t>Average Rating</a:t>
                      </a:r>
                    </a:p>
                  </a:txBody>
                  <a:tcPr/>
                </a:tc>
                <a:tc>
                  <a:txBody>
                    <a:bodyPr/>
                    <a:lstStyle/>
                    <a:p>
                      <a:pPr algn="ctr"/>
                      <a:r>
                        <a:rPr lang="en-US" sz="3600" dirty="0"/>
                        <a:t>3.806</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3600" dirty="0"/>
                        <a:t>3.826</a:t>
                      </a:r>
                    </a:p>
                  </a:txBody>
                  <a:tcPr/>
                </a:tc>
                <a:tc>
                  <a:txBody>
                    <a:bodyPr/>
                    <a:lstStyle/>
                    <a:p>
                      <a:pPr algn="ctr"/>
                      <a:r>
                        <a:rPr lang="en-US" sz="3600" dirty="0"/>
                        <a:t>0.284</a:t>
                      </a:r>
                    </a:p>
                  </a:txBody>
                  <a:tcPr/>
                </a:tc>
                <a:extLst>
                  <a:ext uri="{0D108BD9-81ED-4DB2-BD59-A6C34878D82A}">
                    <a16:rowId xmlns:a16="http://schemas.microsoft.com/office/drawing/2014/main" val="3682507066"/>
                  </a:ext>
                </a:extLst>
              </a:tr>
              <a:tr h="990600">
                <a:tc>
                  <a:txBody>
                    <a:bodyPr/>
                    <a:lstStyle/>
                    <a:p>
                      <a:pPr algn="ctr"/>
                      <a:r>
                        <a:rPr lang="en-US" sz="2400" dirty="0"/>
                        <a:t>Review Counts</a:t>
                      </a:r>
                    </a:p>
                  </a:txBody>
                  <a:tcPr>
                    <a:solidFill>
                      <a:schemeClr val="accent6">
                        <a:lumMod val="60000"/>
                        <a:lumOff val="40000"/>
                      </a:schemeClr>
                    </a:solidFill>
                  </a:tcPr>
                </a:tc>
                <a:tc>
                  <a:txBody>
                    <a:bodyPr/>
                    <a:lstStyle/>
                    <a:p>
                      <a:pPr algn="ctr"/>
                      <a:r>
                        <a:rPr lang="en-US" sz="3600" b="1" dirty="0"/>
                        <a:t>573k</a:t>
                      </a:r>
                    </a:p>
                  </a:txBody>
                  <a:tcPr>
                    <a:solidFill>
                      <a:schemeClr val="accent6">
                        <a:lumMod val="60000"/>
                        <a:lumOff val="40000"/>
                      </a:schemeClr>
                    </a:solidFill>
                  </a:tcPr>
                </a:tc>
                <a:tc>
                  <a:txBody>
                    <a:bodyPr/>
                    <a:lstStyle/>
                    <a:p>
                      <a:pPr algn="ctr"/>
                      <a:r>
                        <a:rPr lang="en-US" sz="3600" dirty="0"/>
                        <a:t>476k</a:t>
                      </a:r>
                    </a:p>
                  </a:txBody>
                  <a:tcPr>
                    <a:solidFill>
                      <a:schemeClr val="accent6">
                        <a:lumMod val="60000"/>
                        <a:lumOff val="40000"/>
                      </a:schemeClr>
                    </a:solidFill>
                  </a:tcPr>
                </a:tc>
                <a:tc>
                  <a:txBody>
                    <a:bodyPr/>
                    <a:lstStyle/>
                    <a:p>
                      <a:pPr algn="ctr"/>
                      <a:r>
                        <a:rPr lang="en-US" sz="3600" dirty="0"/>
                        <a:t>0.057</a:t>
                      </a:r>
                    </a:p>
                  </a:txBody>
                  <a:tcPr>
                    <a:solidFill>
                      <a:schemeClr val="accent6">
                        <a:lumMod val="60000"/>
                        <a:lumOff val="40000"/>
                      </a:schemeClr>
                    </a:solidFill>
                  </a:tcPr>
                </a:tc>
                <a:extLst>
                  <a:ext uri="{0D108BD9-81ED-4DB2-BD59-A6C34878D82A}">
                    <a16:rowId xmlns:a16="http://schemas.microsoft.com/office/drawing/2014/main" val="968642266"/>
                  </a:ext>
                </a:extLst>
              </a:tr>
            </a:tbl>
          </a:graphicData>
        </a:graphic>
      </p:graphicFrame>
      <p:sp>
        <p:nvSpPr>
          <p:cNvPr id="6" name="Rectangle 5"/>
          <p:cNvSpPr/>
          <p:nvPr/>
        </p:nvSpPr>
        <p:spPr>
          <a:xfrm>
            <a:off x="381001" y="4419600"/>
            <a:ext cx="8420100" cy="1631216"/>
          </a:xfrm>
          <a:prstGeom prst="rect">
            <a:avLst/>
          </a:prstGeom>
        </p:spPr>
        <p:txBody>
          <a:bodyPr wrap="square">
            <a:spAutoFit/>
          </a:bodyPr>
          <a:lstStyle/>
          <a:p>
            <a:pPr algn="ctr"/>
            <a:r>
              <a:rPr lang="en-US" sz="2000" dirty="0"/>
              <a:t>Because of how close the numbers appear, we utilized a Student’s T-Test to quickly asses if the perceived differences are statistically significant. </a:t>
            </a:r>
          </a:p>
          <a:p>
            <a:pPr algn="ctr"/>
            <a:endParaRPr lang="en-US" sz="2000" dirty="0"/>
          </a:p>
          <a:p>
            <a:pPr algn="ctr"/>
            <a:r>
              <a:rPr lang="en-US" sz="2000" i="1" u="sng" dirty="0"/>
              <a:t>The difference in </a:t>
            </a:r>
            <a:r>
              <a:rPr lang="en-US" sz="2000" b="1" i="1" u="sng" dirty="0"/>
              <a:t>Review Counts is not statistically </a:t>
            </a:r>
            <a:r>
              <a:rPr lang="en-US" sz="2000" i="1" u="sng" dirty="0"/>
              <a:t>significant, but we have to make a choice between the two food options.</a:t>
            </a:r>
            <a:endParaRPr lang="en-US" sz="2000" dirty="0"/>
          </a:p>
        </p:txBody>
      </p:sp>
    </p:spTree>
    <p:extLst>
      <p:ext uri="{BB962C8B-B14F-4D97-AF65-F5344CB8AC3E}">
        <p14:creationId xmlns:p14="http://schemas.microsoft.com/office/powerpoint/2010/main" val="4042140585"/>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Step 8: </a:t>
            </a:r>
            <a:br>
              <a:rPr lang="en-US" dirty="0"/>
            </a:br>
            <a:r>
              <a:rPr lang="en-US" dirty="0"/>
              <a:t>Acknowledge Limitations</a:t>
            </a:r>
          </a:p>
        </p:txBody>
      </p:sp>
    </p:spTree>
    <p:extLst>
      <p:ext uri="{BB962C8B-B14F-4D97-AF65-F5344CB8AC3E}">
        <p14:creationId xmlns:p14="http://schemas.microsoft.com/office/powerpoint/2010/main" val="68690275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324600" cy="653854"/>
          </a:xfrm>
        </p:spPr>
        <p:txBody>
          <a:bodyPr>
            <a:normAutofit/>
          </a:bodyPr>
          <a:lstStyle/>
          <a:p>
            <a:r>
              <a:rPr lang="en-US" dirty="0"/>
              <a:t>Limitations in Analysis</a:t>
            </a:r>
          </a:p>
        </p:txBody>
      </p:sp>
      <p:pic>
        <p:nvPicPr>
          <p:cNvPr id="3" name="Picture 2"/>
          <p:cNvPicPr>
            <a:picLocks noChangeAspect="1"/>
          </p:cNvPicPr>
          <p:nvPr/>
        </p:nvPicPr>
        <p:blipFill>
          <a:blip r:embed="rId2"/>
          <a:stretch>
            <a:fillRect/>
          </a:stretch>
        </p:blipFill>
        <p:spPr>
          <a:xfrm>
            <a:off x="342922" y="762000"/>
            <a:ext cx="6687844" cy="5334000"/>
          </a:xfrm>
          <a:prstGeom prst="rect">
            <a:avLst/>
          </a:prstGeom>
        </p:spPr>
      </p:pic>
      <p:sp>
        <p:nvSpPr>
          <p:cNvPr id="4" name="Rectangle 3"/>
          <p:cNvSpPr/>
          <p:nvPr/>
        </p:nvSpPr>
        <p:spPr>
          <a:xfrm>
            <a:off x="4038600" y="4419600"/>
            <a:ext cx="4876800" cy="1200329"/>
          </a:xfrm>
          <a:prstGeom prst="rect">
            <a:avLst/>
          </a:prstGeom>
        </p:spPr>
        <p:txBody>
          <a:bodyPr wrap="square">
            <a:spAutoFit/>
          </a:bodyPr>
          <a:lstStyle/>
          <a:p>
            <a:pPr algn="ctr"/>
            <a:r>
              <a:rPr lang="en-US" sz="2400" b="1" dirty="0"/>
              <a:t>Yelp demographics may not match the American demographic.</a:t>
            </a:r>
          </a:p>
        </p:txBody>
      </p:sp>
      <p:pic>
        <p:nvPicPr>
          <p:cNvPr id="5" name="Picture 4" descr="Image result for yelp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02191" y="990600"/>
            <a:ext cx="2076450" cy="1333500"/>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1715123471"/>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324600" cy="653854"/>
          </a:xfrm>
        </p:spPr>
        <p:txBody>
          <a:bodyPr>
            <a:normAutofit/>
          </a:bodyPr>
          <a:lstStyle/>
          <a:p>
            <a:r>
              <a:rPr lang="en-US" dirty="0"/>
              <a:t>Limitations in Analysis</a:t>
            </a:r>
          </a:p>
        </p:txBody>
      </p:sp>
      <p:pic>
        <p:nvPicPr>
          <p:cNvPr id="10242" name="Picture 2" descr="https://36hrw115apll2tgpf9vbfhw1-wpengine.netdna-ssl.com/wp-content/uploads/2015/04/LeslieKris_107-X2-780x519-780x519.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52269" y="1295400"/>
            <a:ext cx="4324350" cy="2877356"/>
          </a:xfrm>
          <a:prstGeom prst="rect">
            <a:avLst/>
          </a:prstGeom>
          <a:noFill/>
          <a:extLst>
            <a:ext uri="{909E8E84-426E-40dd-AFC4-6F175D3DCCD1}">
              <a14:hiddenFill xmlns="" xmlns:a14="http://schemas.microsoft.com/office/drawing/2010/main">
                <a:solidFill>
                  <a:srgbClr val="FFFFFF"/>
                </a:solidFill>
              </a14:hiddenFill>
            </a:ext>
          </a:extLst>
        </p:spPr>
      </p:pic>
      <p:pic>
        <p:nvPicPr>
          <p:cNvPr id="10244" name="Picture 4" descr="Image result for home cooked mexican feast"/>
          <p:cNvPicPr>
            <a:picLocks noChangeAspect="1" noChangeArrowheads="1"/>
          </p:cNvPicPr>
          <p:nvPr/>
        </p:nvPicPr>
        <p:blipFill rotWithShape="1">
          <a:blip r:embed="rId3">
            <a:extLst>
              <a:ext uri="{28A0092B-C50C-407E-A947-70E740481C1C}">
                <a14:useLocalDpi xmlns:a14="http://schemas.microsoft.com/office/drawing/2010/main" val="0"/>
              </a:ext>
            </a:extLst>
          </a:blip>
          <a:srcRect r="1829" b="3477"/>
          <a:stretch/>
        </p:blipFill>
        <p:spPr bwMode="auto">
          <a:xfrm>
            <a:off x="152400" y="1295400"/>
            <a:ext cx="4499869" cy="2877356"/>
          </a:xfrm>
          <a:prstGeom prst="rect">
            <a:avLst/>
          </a:prstGeom>
          <a:noFill/>
          <a:extLst>
            <a:ext uri="{909E8E84-426E-40dd-AFC4-6F175D3DCCD1}">
              <a14:hiddenFill xmlns="" xmlns:a14="http://schemas.microsoft.com/office/drawing/2010/main">
                <a:solidFill>
                  <a:srgbClr val="FFFFFF"/>
                </a:solidFill>
              </a14:hiddenFill>
            </a:ext>
          </a:extLst>
        </p:spPr>
      </p:pic>
      <p:sp>
        <p:nvSpPr>
          <p:cNvPr id="8" name="Rectangle 7"/>
          <p:cNvSpPr/>
          <p:nvPr/>
        </p:nvSpPr>
        <p:spPr>
          <a:xfrm>
            <a:off x="533400" y="4495800"/>
            <a:ext cx="8382000" cy="1200329"/>
          </a:xfrm>
          <a:prstGeom prst="rect">
            <a:avLst/>
          </a:prstGeom>
        </p:spPr>
        <p:txBody>
          <a:bodyPr wrap="square">
            <a:spAutoFit/>
          </a:bodyPr>
          <a:lstStyle/>
          <a:p>
            <a:pPr algn="ctr"/>
            <a:r>
              <a:rPr lang="en-US" sz="3600" b="1" dirty="0"/>
              <a:t>Restaurant experiences do not equate to home cooked meals.</a:t>
            </a:r>
          </a:p>
        </p:txBody>
      </p:sp>
    </p:spTree>
    <p:extLst>
      <p:ext uri="{BB962C8B-B14F-4D97-AF65-F5344CB8AC3E}">
        <p14:creationId xmlns:p14="http://schemas.microsoft.com/office/powerpoint/2010/main" val="3962222467"/>
      </p:ext>
    </p:extLst>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324600" cy="653854"/>
          </a:xfrm>
        </p:spPr>
        <p:txBody>
          <a:bodyPr>
            <a:normAutofit/>
          </a:bodyPr>
          <a:lstStyle/>
          <a:p>
            <a:r>
              <a:rPr lang="en-US" dirty="0"/>
              <a:t>Limitations in Analysis</a:t>
            </a:r>
          </a:p>
        </p:txBody>
      </p:sp>
      <p:pic>
        <p:nvPicPr>
          <p:cNvPr id="16386" name="Picture 2" descr="http://www.coolenevada.com/images/Modern-Italian-Fine-Dining-Restaurant-Interior-Design-of-Phils-Italian-Steakhouse-Las-Vegas-Furniture.jpg"/>
          <p:cNvPicPr>
            <a:picLocks noChangeAspect="1" noChangeArrowheads="1"/>
          </p:cNvPicPr>
          <p:nvPr/>
        </p:nvPicPr>
        <p:blipFill rotWithShape="1">
          <a:blip r:embed="rId2">
            <a:extLst>
              <a:ext uri="{28A0092B-C50C-407E-A947-70E740481C1C}">
                <a14:useLocalDpi xmlns:a14="http://schemas.microsoft.com/office/drawing/2010/main" val="0"/>
              </a:ext>
            </a:extLst>
          </a:blip>
          <a:srcRect b="17913"/>
          <a:stretch/>
        </p:blipFill>
        <p:spPr bwMode="auto">
          <a:xfrm>
            <a:off x="285750" y="838200"/>
            <a:ext cx="8572500" cy="4495800"/>
          </a:xfrm>
          <a:prstGeom prst="rect">
            <a:avLst/>
          </a:prstGeom>
          <a:noFill/>
          <a:extLst>
            <a:ext uri="{909E8E84-426E-40dd-AFC4-6F175D3DCCD1}">
              <a14:hiddenFill xmlns="" xmlns:a14="http://schemas.microsoft.com/office/drawing/2010/main">
                <a:solidFill>
                  <a:srgbClr val="FFFFFF"/>
                </a:solidFill>
              </a14:hiddenFill>
            </a:ext>
          </a:extLst>
        </p:spPr>
      </p:pic>
      <p:sp>
        <p:nvSpPr>
          <p:cNvPr id="7" name="Rectangle 6"/>
          <p:cNvSpPr/>
          <p:nvPr/>
        </p:nvSpPr>
        <p:spPr>
          <a:xfrm>
            <a:off x="533400" y="5562599"/>
            <a:ext cx="8382000" cy="646331"/>
          </a:xfrm>
          <a:prstGeom prst="rect">
            <a:avLst/>
          </a:prstGeom>
        </p:spPr>
        <p:txBody>
          <a:bodyPr wrap="square">
            <a:spAutoFit/>
          </a:bodyPr>
          <a:lstStyle/>
          <a:p>
            <a:pPr algn="ctr"/>
            <a:r>
              <a:rPr lang="en-US" sz="3600" b="1" dirty="0"/>
              <a:t>“Fine” dining effect?</a:t>
            </a:r>
          </a:p>
        </p:txBody>
      </p:sp>
    </p:spTree>
    <p:extLst>
      <p:ext uri="{BB962C8B-B14F-4D97-AF65-F5344CB8AC3E}">
        <p14:creationId xmlns:p14="http://schemas.microsoft.com/office/powerpoint/2010/main" val="2430954961"/>
      </p:ext>
    </p:extLst>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Step 9: </a:t>
            </a:r>
            <a:br>
              <a:rPr lang="en-US" dirty="0"/>
            </a:br>
            <a:r>
              <a:rPr lang="en-US" dirty="0"/>
              <a:t>Make the Call</a:t>
            </a:r>
          </a:p>
        </p:txBody>
      </p:sp>
    </p:spTree>
    <p:extLst>
      <p:ext uri="{BB962C8B-B14F-4D97-AF65-F5344CB8AC3E}">
        <p14:creationId xmlns:p14="http://schemas.microsoft.com/office/powerpoint/2010/main" val="74979291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324600" cy="653854"/>
          </a:xfrm>
        </p:spPr>
        <p:txBody>
          <a:bodyPr>
            <a:normAutofit/>
          </a:bodyPr>
          <a:lstStyle/>
          <a:p>
            <a:r>
              <a:rPr lang="en-US" dirty="0"/>
              <a:t>Making the Call </a:t>
            </a:r>
          </a:p>
        </p:txBody>
      </p:sp>
      <p:sp>
        <p:nvSpPr>
          <p:cNvPr id="3" name="Rectangle 2"/>
          <p:cNvSpPr/>
          <p:nvPr/>
        </p:nvSpPr>
        <p:spPr>
          <a:xfrm>
            <a:off x="292100" y="838200"/>
            <a:ext cx="8699500" cy="4893647"/>
          </a:xfrm>
          <a:prstGeom prst="rect">
            <a:avLst/>
          </a:prstGeom>
        </p:spPr>
        <p:txBody>
          <a:bodyPr wrap="square">
            <a:spAutoFit/>
          </a:bodyPr>
          <a:lstStyle/>
          <a:p>
            <a:r>
              <a:rPr lang="en-US" sz="2400" b="1" u="sng" dirty="0"/>
              <a:t>The “Proper” Conclusion:</a:t>
            </a:r>
          </a:p>
          <a:p>
            <a:endParaRPr lang="en-US" sz="2400" b="1" dirty="0"/>
          </a:p>
          <a:p>
            <a:r>
              <a:rPr lang="en-US" sz="2400" dirty="0"/>
              <a:t>“Based on our analysis, it is clear that the American preference for Italian and Mexican food are similar in nature. As a whole, Americans rate Mexican and Italian restaurants at statistically similar scores (Avg. score: 3.8, p-value: 0.285). However, there exists statistically significant evidence that Americans write more reviews of Italian restaurants than Mexican (+96k, p-value: 0.057). This may indicate that there is an increased interest in visiting Italian restaurants at an experiential level. However, it may also merely suggest that Yelp users enjoy writing reviews on Italian restaurants more than Mexican restaurants.”</a:t>
            </a:r>
          </a:p>
        </p:txBody>
      </p:sp>
    </p:spTree>
    <p:extLst>
      <p:ext uri="{BB962C8B-B14F-4D97-AF65-F5344CB8AC3E}">
        <p14:creationId xmlns:p14="http://schemas.microsoft.com/office/powerpoint/2010/main" val="2317565375"/>
      </p:ext>
    </p:extLst>
  </p:cSld>
  <p:clrMapOvr>
    <a:masterClrMapping/>
  </p:clrMapOvr>
  <p:transition>
    <p:fad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324600" cy="653854"/>
          </a:xfrm>
        </p:spPr>
        <p:txBody>
          <a:bodyPr>
            <a:normAutofit/>
          </a:bodyPr>
          <a:lstStyle/>
          <a:p>
            <a:r>
              <a:rPr lang="en-US" dirty="0"/>
              <a:t>Making the Call </a:t>
            </a:r>
          </a:p>
        </p:txBody>
      </p:sp>
      <p:sp>
        <p:nvSpPr>
          <p:cNvPr id="3" name="Rectangle 2"/>
          <p:cNvSpPr/>
          <p:nvPr/>
        </p:nvSpPr>
        <p:spPr>
          <a:xfrm>
            <a:off x="292100" y="1447800"/>
            <a:ext cx="6337300" cy="2492990"/>
          </a:xfrm>
          <a:prstGeom prst="rect">
            <a:avLst/>
          </a:prstGeom>
        </p:spPr>
        <p:txBody>
          <a:bodyPr wrap="square">
            <a:spAutoFit/>
          </a:bodyPr>
          <a:lstStyle/>
          <a:p>
            <a:r>
              <a:rPr lang="en-US" sz="2400" b="1" u="sng" dirty="0"/>
              <a:t>The “Let’s Be Real” Conclusion:</a:t>
            </a:r>
          </a:p>
          <a:p>
            <a:endParaRPr lang="en-US" sz="2400" b="1" dirty="0"/>
          </a:p>
          <a:p>
            <a:r>
              <a:rPr lang="en-US" sz="6400" dirty="0"/>
              <a:t>Italian. </a:t>
            </a:r>
          </a:p>
          <a:p>
            <a:endParaRPr lang="en-US" sz="2400" dirty="0"/>
          </a:p>
          <a:p>
            <a:r>
              <a:rPr lang="en-US" sz="2000" dirty="0"/>
              <a:t>(But it’s going to be close…)</a:t>
            </a:r>
          </a:p>
        </p:txBody>
      </p:sp>
      <p:pic>
        <p:nvPicPr>
          <p:cNvPr id="1026" name="Picture 2" descr="Image result for pizza pray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86201" y="2073441"/>
            <a:ext cx="5266870" cy="4213496"/>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3052504455"/>
      </p:ext>
    </p:extLst>
  </p:cSld>
  <p:clrMapOvr>
    <a:masterClrMapping/>
  </p:clrMapOvr>
  <p:transition>
    <p:fad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&gt; YOUR TURN!</a:t>
            </a:r>
          </a:p>
        </p:txBody>
      </p:sp>
      <p:sp>
        <p:nvSpPr>
          <p:cNvPr id="8" name="Rectangle 7"/>
          <p:cNvSpPr/>
          <p:nvPr/>
        </p:nvSpPr>
        <p:spPr>
          <a:xfrm>
            <a:off x="-11741" y="689615"/>
            <a:ext cx="9155741" cy="562658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9" name="TextBox 8"/>
          <p:cNvSpPr txBox="1"/>
          <p:nvPr/>
        </p:nvSpPr>
        <p:spPr>
          <a:xfrm>
            <a:off x="304800" y="762000"/>
            <a:ext cx="8686800" cy="5170646"/>
          </a:xfrm>
          <a:prstGeom prst="rect">
            <a:avLst/>
          </a:prstGeom>
          <a:noFill/>
        </p:spPr>
        <p:txBody>
          <a:bodyPr wrap="square" rtlCol="0">
            <a:spAutoFit/>
          </a:bodyPr>
          <a:lstStyle/>
          <a:p>
            <a:r>
              <a:rPr lang="en-US" sz="2400" b="1" dirty="0">
                <a:latin typeface="Arial" panose="020B0604020202020204" pitchFamily="34" charset="0"/>
                <a:ea typeface="Roboto" pitchFamily="2" charset="0"/>
                <a:cs typeface="Arial" panose="020B0604020202020204" pitchFamily="34" charset="0"/>
              </a:rPr>
              <a:t>Assignment:</a:t>
            </a:r>
          </a:p>
          <a:p>
            <a:r>
              <a:rPr lang="en-US" sz="2400" dirty="0">
                <a:latin typeface="Arial" panose="020B0604020202020204" pitchFamily="34" charset="0"/>
                <a:ea typeface="Roboto" pitchFamily="2" charset="0"/>
                <a:cs typeface="Arial" panose="020B0604020202020204" pitchFamily="34" charset="0"/>
              </a:rPr>
              <a:t>Take a few moments to analyze the code provided over slack.  Talk to the people in your group and try to dissect as much (or as little) as you can.</a:t>
            </a:r>
          </a:p>
          <a:p>
            <a:endParaRPr lang="en-US" sz="2400" dirty="0">
              <a:latin typeface="Arial" panose="020B0604020202020204" pitchFamily="34" charset="0"/>
              <a:ea typeface="Roboto" pitchFamily="2" charset="0"/>
              <a:cs typeface="Arial" panose="020B0604020202020204" pitchFamily="34" charset="0"/>
            </a:endParaRPr>
          </a:p>
          <a:p>
            <a:pPr marL="285750" indent="-285750">
              <a:buFont typeface="Arial" panose="020B0604020202020204" pitchFamily="34" charset="0"/>
              <a:buChar char="•"/>
            </a:pPr>
            <a:r>
              <a:rPr lang="en-US" sz="2400" dirty="0">
                <a:latin typeface="Arial" panose="020B0604020202020204" pitchFamily="34" charset="0"/>
                <a:ea typeface="Roboto" pitchFamily="2" charset="0"/>
                <a:cs typeface="Arial" panose="020B0604020202020204" pitchFamily="34" charset="0"/>
              </a:rPr>
              <a:t>If you are new to coding, your goal should be to understand what a single line does.</a:t>
            </a:r>
          </a:p>
          <a:p>
            <a:pPr marL="285750" indent="-285750">
              <a:buFont typeface="Arial" panose="020B0604020202020204" pitchFamily="34" charset="0"/>
              <a:buChar char="•"/>
            </a:pPr>
            <a:endParaRPr lang="en-US" sz="2400" dirty="0">
              <a:latin typeface="Arial" panose="020B0604020202020204" pitchFamily="34" charset="0"/>
              <a:ea typeface="Roboto" pitchFamily="2" charset="0"/>
              <a:cs typeface="Arial" panose="020B0604020202020204" pitchFamily="34" charset="0"/>
            </a:endParaRPr>
          </a:p>
          <a:p>
            <a:pPr marL="285750" indent="-285750">
              <a:buFont typeface="Arial" panose="020B0604020202020204" pitchFamily="34" charset="0"/>
              <a:buChar char="•"/>
            </a:pPr>
            <a:r>
              <a:rPr lang="en-US" sz="2400" dirty="0">
                <a:latin typeface="Arial" panose="020B0604020202020204" pitchFamily="34" charset="0"/>
                <a:ea typeface="Roboto" pitchFamily="2" charset="0"/>
                <a:cs typeface="Arial" panose="020B0604020202020204" pitchFamily="34" charset="0"/>
              </a:rPr>
              <a:t>If you are not new to coding, your goal should be to understand the overall flow of activities.</a:t>
            </a:r>
          </a:p>
          <a:p>
            <a:pPr marL="285750" indent="-285750">
              <a:buFont typeface="Arial" panose="020B0604020202020204" pitchFamily="34" charset="0"/>
              <a:buChar char="•"/>
            </a:pPr>
            <a:endParaRPr lang="en-US" sz="2400" dirty="0">
              <a:latin typeface="Arial" panose="020B0604020202020204" pitchFamily="34" charset="0"/>
              <a:ea typeface="Roboto" pitchFamily="2" charset="0"/>
              <a:cs typeface="Arial" panose="020B0604020202020204" pitchFamily="34" charset="0"/>
            </a:endParaRPr>
          </a:p>
          <a:p>
            <a:r>
              <a:rPr lang="en-US" sz="2400" dirty="0">
                <a:latin typeface="Arial" panose="020B0604020202020204" pitchFamily="34" charset="0"/>
                <a:ea typeface="Roboto" pitchFamily="2" charset="0"/>
                <a:cs typeface="Arial" panose="020B0604020202020204" pitchFamily="34" charset="0"/>
              </a:rPr>
              <a:t>Take a moment to explain what you’ve learned to the people around you.</a:t>
            </a:r>
            <a:endParaRPr lang="en-US" dirty="0">
              <a:latin typeface="Arial" panose="020B0604020202020204" pitchFamily="34" charset="0"/>
              <a:ea typeface="Roboto" pitchFamily="2" charset="0"/>
              <a:cs typeface="Arial" panose="020B0604020202020204" pitchFamily="34" charset="0"/>
            </a:endParaRPr>
          </a:p>
          <a:p>
            <a:endParaRPr lang="en-US" dirty="0">
              <a:latin typeface="Arial" panose="020B0604020202020204" pitchFamily="34" charset="0"/>
              <a:ea typeface="Roboto" pitchFamily="2" charset="0"/>
              <a:cs typeface="Arial" panose="020B0604020202020204" pitchFamily="34" charset="0"/>
            </a:endParaRPr>
          </a:p>
        </p:txBody>
      </p:sp>
      <p:sp>
        <p:nvSpPr>
          <p:cNvPr id="5" name="TextBox 4"/>
          <p:cNvSpPr txBox="1"/>
          <p:nvPr/>
        </p:nvSpPr>
        <p:spPr>
          <a:xfrm>
            <a:off x="2895600" y="124825"/>
            <a:ext cx="6096000" cy="369332"/>
          </a:xfrm>
          <a:prstGeom prst="rect">
            <a:avLst/>
          </a:prstGeom>
          <a:noFill/>
        </p:spPr>
        <p:txBody>
          <a:bodyPr wrap="square" rtlCol="0">
            <a:spAutoFit/>
          </a:bodyPr>
          <a:lstStyle/>
          <a:p>
            <a:pPr algn="r"/>
            <a:r>
              <a:rPr lang="en-US" b="1" dirty="0">
                <a:latin typeface="Arial" panose="020B0604020202020204" pitchFamily="34" charset="0"/>
                <a:ea typeface="Roboto" pitchFamily="2" charset="0"/>
                <a:cs typeface="Arial" panose="020B0604020202020204" pitchFamily="34" charset="0"/>
              </a:rPr>
              <a:t>Activity</a:t>
            </a:r>
            <a:r>
              <a:rPr lang="en-US" i="1" dirty="0">
                <a:latin typeface="Arial" panose="020B0604020202020204" pitchFamily="34" charset="0"/>
                <a:ea typeface="Roboto" pitchFamily="2" charset="0"/>
                <a:cs typeface="Arial" panose="020B0604020202020204" pitchFamily="34" charset="0"/>
              </a:rPr>
              <a:t>: </a:t>
            </a:r>
            <a:r>
              <a:rPr lang="en-US" dirty="0">
                <a:latin typeface="Arial" panose="020B0604020202020204" pitchFamily="34" charset="0"/>
                <a:ea typeface="Roboto" pitchFamily="2" charset="0"/>
                <a:cs typeface="Arial" panose="020B0604020202020204" pitchFamily="34" charset="0"/>
              </a:rPr>
              <a:t>Analyze the Code </a:t>
            </a:r>
            <a:r>
              <a:rPr lang="en-US" b="1" dirty="0">
                <a:latin typeface="Arial" panose="020B0604020202020204" pitchFamily="34" charset="0"/>
                <a:ea typeface="Roboto" pitchFamily="2" charset="0"/>
                <a:cs typeface="Arial" panose="020B0604020202020204" pitchFamily="34" charset="0"/>
              </a:rPr>
              <a:t>|  Suggested Time: </a:t>
            </a:r>
            <a:r>
              <a:rPr lang="en-US" dirty="0">
                <a:latin typeface="Arial" panose="020B0604020202020204" pitchFamily="34" charset="0"/>
                <a:ea typeface="Roboto" pitchFamily="2" charset="0"/>
                <a:cs typeface="Arial" panose="020B0604020202020204" pitchFamily="34" charset="0"/>
              </a:rPr>
              <a:t>10 min</a:t>
            </a:r>
            <a:endParaRPr lang="en-US" i="1" dirty="0">
              <a:latin typeface="Arial" panose="020B0604020202020204" pitchFamily="34" charset="0"/>
              <a:ea typeface="Roboto" pitchFamily="2" charset="0"/>
              <a:cs typeface="Arial" panose="020B0604020202020204" pitchFamily="34" charset="0"/>
            </a:endParaRPr>
          </a:p>
        </p:txBody>
      </p:sp>
    </p:spTree>
    <p:extLst>
      <p:ext uri="{BB962C8B-B14F-4D97-AF65-F5344CB8AC3E}">
        <p14:creationId xmlns:p14="http://schemas.microsoft.com/office/powerpoint/2010/main" val="380636729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Freaked Out a Bit?</a:t>
            </a:r>
          </a:p>
        </p:txBody>
      </p:sp>
      <p:pic>
        <p:nvPicPr>
          <p:cNvPr id="17410" name="Picture 2" descr="http://badsentinel.com/wp-content/uploads/2016/04/freaked-out-animals-0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1100" y="844740"/>
            <a:ext cx="7086600" cy="4831773"/>
          </a:xfrm>
          <a:prstGeom prst="rect">
            <a:avLst/>
          </a:prstGeom>
          <a:noFill/>
          <a:extLst>
            <a:ext uri="{909E8E84-426E-40dd-AFC4-6F175D3DCCD1}">
              <a14:hiddenFill xmlns="" xmlns:a14="http://schemas.microsoft.com/office/drawing/2010/main">
                <a:solidFill>
                  <a:srgbClr val="FFFFFF"/>
                </a:solidFill>
              </a14:hiddenFill>
            </a:ext>
          </a:extLst>
        </p:spPr>
      </p:pic>
      <p:sp>
        <p:nvSpPr>
          <p:cNvPr id="7" name="Rectangle 6"/>
          <p:cNvSpPr/>
          <p:nvPr/>
        </p:nvSpPr>
        <p:spPr>
          <a:xfrm>
            <a:off x="533400" y="5867400"/>
            <a:ext cx="8382000" cy="461665"/>
          </a:xfrm>
          <a:prstGeom prst="rect">
            <a:avLst/>
          </a:prstGeom>
        </p:spPr>
        <p:txBody>
          <a:bodyPr wrap="square">
            <a:spAutoFit/>
          </a:bodyPr>
          <a:lstStyle/>
          <a:p>
            <a:pPr algn="ctr"/>
            <a:r>
              <a:rPr lang="en-US" sz="2400" b="1" dirty="0"/>
              <a:t>It’s okay!</a:t>
            </a:r>
          </a:p>
        </p:txBody>
      </p:sp>
    </p:spTree>
    <p:extLst>
      <p:ext uri="{BB962C8B-B14F-4D97-AF65-F5344CB8AC3E}">
        <p14:creationId xmlns:p14="http://schemas.microsoft.com/office/powerpoint/2010/main" val="269916157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0.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1.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2.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3.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4.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5.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6.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7.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8.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9.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0.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1.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2.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3.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4.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5.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6.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7.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8.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9.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3.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4.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5.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6.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7.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8.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9.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heme/theme1.xml><?xml version="1.0" encoding="utf-8"?>
<a:theme xmlns:a="http://schemas.openxmlformats.org/drawingml/2006/main" name="1_Unbranded">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13449</TotalTime>
  <Words>2733</Words>
  <Application>Microsoft Macintosh PowerPoint</Application>
  <PresentationFormat>On-screen Show (4:3)</PresentationFormat>
  <Paragraphs>539</Paragraphs>
  <Slides>109</Slides>
  <Notes>51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109</vt:i4>
      </vt:variant>
    </vt:vector>
  </HeadingPairs>
  <TitlesOfParts>
    <vt:vector size="112" baseType="lpstr">
      <vt:lpstr>Arial</vt:lpstr>
      <vt:lpstr>Calibri</vt:lpstr>
      <vt:lpstr>1_Unbranded</vt:lpstr>
      <vt:lpstr>Zen of Data</vt:lpstr>
      <vt:lpstr>Instructor = … ?</vt:lpstr>
      <vt:lpstr>Things I’ve Worked On…</vt:lpstr>
      <vt:lpstr>Things I’ve Worked On…</vt:lpstr>
      <vt:lpstr>Things I’ve Worked On…</vt:lpstr>
      <vt:lpstr>Things I Currently Work On…</vt:lpstr>
      <vt:lpstr>PowerPoint Presentation</vt:lpstr>
      <vt:lpstr>The Rise of Data</vt:lpstr>
      <vt:lpstr>Question: Why is “data” such a hot skill these days?</vt:lpstr>
      <vt:lpstr>1. Explosive Growth in “Digitized” Data (Creation)</vt:lpstr>
      <vt:lpstr>2. Explosive Growth in Analytic Tools (Synthesis)</vt:lpstr>
      <vt:lpstr>3. Accelerating Search for Actionable Insight (Value) </vt:lpstr>
      <vt:lpstr>Data Means What?</vt:lpstr>
      <vt:lpstr>So… What is data science?</vt:lpstr>
      <vt:lpstr>First Thoughts…</vt:lpstr>
      <vt:lpstr>First Thoughts…</vt:lpstr>
      <vt:lpstr>First Thoughts…</vt:lpstr>
      <vt:lpstr>First Thoughts…</vt:lpstr>
      <vt:lpstr>Data Science centers on two things:</vt:lpstr>
      <vt:lpstr>Truth-Telling &amp; Story Telling</vt:lpstr>
      <vt:lpstr>Truth-Telling</vt:lpstr>
      <vt:lpstr>Data As… Truth-Telling</vt:lpstr>
      <vt:lpstr>Data As… Truth-Telling</vt:lpstr>
      <vt:lpstr>Data As… Truth-Telling</vt:lpstr>
      <vt:lpstr>Story-Telling</vt:lpstr>
      <vt:lpstr>Data As… Story-Telling</vt:lpstr>
      <vt:lpstr>Data As… Story-Telling</vt:lpstr>
      <vt:lpstr>Data As… Story-Telling</vt:lpstr>
      <vt:lpstr>Data As… Story-Telling</vt:lpstr>
      <vt:lpstr>Course Overview</vt:lpstr>
      <vt:lpstr>Tools for Truths, Skills for Stories…</vt:lpstr>
      <vt:lpstr>Daily Routine</vt:lpstr>
      <vt:lpstr>Daily Routine</vt:lpstr>
      <vt:lpstr>Curriculum At-A-Glance</vt:lpstr>
      <vt:lpstr>Example Activity: McDonalds Map (Carto)</vt:lpstr>
      <vt:lpstr>Example Activity: Banking Deserts</vt:lpstr>
      <vt:lpstr>Example Activity: Banking Deserts</vt:lpstr>
      <vt:lpstr>We’ve got a long ways to go…</vt:lpstr>
      <vt:lpstr>Helpful Tips</vt:lpstr>
      <vt:lpstr>1. Embrace Your Inner Toddler</vt:lpstr>
      <vt:lpstr>2. Brace Yourself for Doubt, Challenge, and Confusion</vt:lpstr>
      <vt:lpstr>2. Brace Yourself for Doubt, Challenge, and Confusion</vt:lpstr>
      <vt:lpstr>3. Relish the Novice Experience</vt:lpstr>
      <vt:lpstr>4. Form a Community Now!</vt:lpstr>
      <vt:lpstr>5. Put in the Hours (And the Effort)!</vt:lpstr>
      <vt:lpstr>6. Celebrate Your Successes!</vt:lpstr>
      <vt:lpstr>PowerPoint Presentation</vt:lpstr>
      <vt:lpstr>Form a group of 3-4 students. (Psst… They shouldn’t be someone right next to you)</vt:lpstr>
      <vt:lpstr>Break!</vt:lpstr>
      <vt:lpstr>Thought Experiment #1</vt:lpstr>
      <vt:lpstr>Imagine…  Your entire bonus rests on answering this next question. </vt:lpstr>
      <vt:lpstr>Or if you want something higher stakes... Imagine Your entire life depends on answering this question…</vt:lpstr>
      <vt:lpstr>The Question…</vt:lpstr>
      <vt:lpstr>&gt; YOUR TURN!</vt:lpstr>
      <vt:lpstr>Thought Experiment #1</vt:lpstr>
      <vt:lpstr>Step 1:  Decompose the Ask</vt:lpstr>
      <vt:lpstr>Step 1: Decompose the “Ask”</vt:lpstr>
      <vt:lpstr>Step 1: Decompose the “Ask”</vt:lpstr>
      <vt:lpstr>Step 1: Decompose the “Ask”</vt:lpstr>
      <vt:lpstr>Step 1: Decompose the “Ask”</vt:lpstr>
      <vt:lpstr>Step 1: Decompose the “Ask”</vt:lpstr>
      <vt:lpstr>Step 1: Decompose the “Ask”</vt:lpstr>
      <vt:lpstr>Step 1: Decompose the “Ask”</vt:lpstr>
      <vt:lpstr>Step 2:  Identify Data Sources</vt:lpstr>
      <vt:lpstr>Step 2: Identify Data Sources</vt:lpstr>
      <vt:lpstr>Step 2: Identify Data Sources</vt:lpstr>
      <vt:lpstr>Step 2: Identify Data Sources</vt:lpstr>
      <vt:lpstr>Step 2: Identify Data Sources</vt:lpstr>
      <vt:lpstr>Step 3:  Define Strategy and Metrics</vt:lpstr>
      <vt:lpstr>Step 3: Define Strategy and Metrics</vt:lpstr>
      <vt:lpstr>Step 3: Define Strategy and Metrics</vt:lpstr>
      <vt:lpstr>Step 4:  Build Data Retrieval Plan</vt:lpstr>
      <vt:lpstr>Step 4: Data Retrieval Plan</vt:lpstr>
      <vt:lpstr>Step 4: Data Retrieval Plan</vt:lpstr>
      <vt:lpstr>Thank You Yelp!</vt:lpstr>
      <vt:lpstr>Thank You Yelp!</vt:lpstr>
      <vt:lpstr>Step 4: Build Data Retrieval Plan</vt:lpstr>
      <vt:lpstr>Step 5:  Retrieve the Data</vt:lpstr>
      <vt:lpstr>Pulling with Python</vt:lpstr>
      <vt:lpstr>Pulling with Python</vt:lpstr>
      <vt:lpstr>Pulling with Python</vt:lpstr>
      <vt:lpstr>Pulling with Python</vt:lpstr>
      <vt:lpstr>Step 6:  Assemble and Clean the Data</vt:lpstr>
      <vt:lpstr>Cleaning with Pandas</vt:lpstr>
      <vt:lpstr>Step 7:  Analyze for Trends</vt:lpstr>
      <vt:lpstr>Analyze for Trends (Table)</vt:lpstr>
      <vt:lpstr>Analyze for Trends (Ratings)</vt:lpstr>
      <vt:lpstr>Analyze for Trends (Review Counts)</vt:lpstr>
      <vt:lpstr>Analyze for Trends (Winner Take All)</vt:lpstr>
      <vt:lpstr>Analyze for Trends (Statistical Analysis)</vt:lpstr>
      <vt:lpstr>Step 8:  Acknowledge Limitations</vt:lpstr>
      <vt:lpstr>Limitations in Analysis</vt:lpstr>
      <vt:lpstr>Limitations in Analysis</vt:lpstr>
      <vt:lpstr>Limitations in Analysis</vt:lpstr>
      <vt:lpstr>Step 9:  Make the Call</vt:lpstr>
      <vt:lpstr>Making the Call </vt:lpstr>
      <vt:lpstr>Making the Call </vt:lpstr>
      <vt:lpstr>&gt; YOUR TURN!</vt:lpstr>
      <vt:lpstr>Freaked Out a Bit?</vt:lpstr>
      <vt:lpstr>An Analytics Paradigm</vt:lpstr>
      <vt:lpstr>Analytics Paradigm</vt:lpstr>
      <vt:lpstr>Thought Experiment #2</vt:lpstr>
      <vt:lpstr>Let’s Talk Gentrification</vt:lpstr>
      <vt:lpstr>&gt; YOUR TURN!</vt:lpstr>
      <vt:lpstr>Prepare for Next Class</vt:lpstr>
      <vt:lpstr>Prepare for Next Class</vt:lpstr>
      <vt:lpstr>Homework #1</vt:lpstr>
      <vt:lpstr>Homework #1 - Introduction</vt:lpstr>
      <vt:lpstr>Questions / Discussion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DevChat #1 Introduction to Twitter Bootstrap:  Web Development for Noobs</dc:title>
  <dc:creator>ahaque89</dc:creator>
  <cp:lastModifiedBy>Nick Anderson</cp:lastModifiedBy>
  <cp:revision>1666</cp:revision>
  <cp:lastPrinted>2016-01-30T16:23:56Z</cp:lastPrinted>
  <dcterms:created xsi:type="dcterms:W3CDTF">2015-01-20T17:19:00Z</dcterms:created>
  <dcterms:modified xsi:type="dcterms:W3CDTF">2019-02-05T02:38:26Z</dcterms:modified>
</cp:coreProperties>
</file>